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489" r:id="rId2"/>
    <p:sldId id="491" r:id="rId3"/>
    <p:sldId id="494" r:id="rId4"/>
    <p:sldId id="510" r:id="rId5"/>
    <p:sldId id="493" r:id="rId6"/>
    <p:sldId id="495" r:id="rId7"/>
    <p:sldId id="496" r:id="rId8"/>
    <p:sldId id="497" r:id="rId9"/>
    <p:sldId id="509" r:id="rId10"/>
    <p:sldId id="498" r:id="rId11"/>
    <p:sldId id="516" r:id="rId12"/>
    <p:sldId id="499" r:id="rId13"/>
    <p:sldId id="500" r:id="rId14"/>
    <p:sldId id="513" r:id="rId15"/>
    <p:sldId id="514" r:id="rId16"/>
    <p:sldId id="487" r:id="rId17"/>
    <p:sldId id="501" r:id="rId18"/>
    <p:sldId id="503" r:id="rId19"/>
    <p:sldId id="502" r:id="rId20"/>
    <p:sldId id="504" r:id="rId21"/>
    <p:sldId id="517" r:id="rId22"/>
    <p:sldId id="511" r:id="rId23"/>
    <p:sldId id="507" r:id="rId24"/>
    <p:sldId id="508" r:id="rId25"/>
    <p:sldId id="4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" id="{36DE22BC-C049-BE4D-B310-5CD650FE301A}">
          <p14:sldIdLst>
            <p14:sldId id="489"/>
            <p14:sldId id="491"/>
            <p14:sldId id="494"/>
            <p14:sldId id="510"/>
            <p14:sldId id="493"/>
            <p14:sldId id="495"/>
            <p14:sldId id="496"/>
            <p14:sldId id="497"/>
            <p14:sldId id="509"/>
            <p14:sldId id="498"/>
            <p14:sldId id="516"/>
            <p14:sldId id="499"/>
            <p14:sldId id="500"/>
            <p14:sldId id="513"/>
            <p14:sldId id="514"/>
            <p14:sldId id="487"/>
            <p14:sldId id="501"/>
            <p14:sldId id="503"/>
            <p14:sldId id="502"/>
            <p14:sldId id="504"/>
            <p14:sldId id="517"/>
            <p14:sldId id="511"/>
            <p14:sldId id="507"/>
            <p14:sldId id="508"/>
            <p14:sldId id="4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ACC4"/>
    <a:srgbClr val="76A5C8"/>
    <a:srgbClr val="FF3399"/>
    <a:srgbClr val="007A8D"/>
    <a:srgbClr val="003D52"/>
    <a:srgbClr val="FC9F00"/>
    <a:srgbClr val="093D52"/>
    <a:srgbClr val="80B3D9"/>
    <a:srgbClr val="E43935"/>
    <a:srgbClr val="66B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8" autoAdjust="0"/>
    <p:restoredTop sz="94028" autoAdjust="0"/>
  </p:normalViewPr>
  <p:slideViewPr>
    <p:cSldViewPr snapToGrid="0" snapToObjects="1">
      <p:cViewPr varScale="1">
        <p:scale>
          <a:sx n="96" d="100"/>
          <a:sy n="96" d="100"/>
        </p:scale>
        <p:origin x="112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328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 err="1">
                <a:latin typeface="Proxima Nova"/>
              </a:rPr>
              <a:t>Influência</a:t>
            </a:r>
            <a:r>
              <a:rPr lang="en-US" sz="1400" dirty="0">
                <a:latin typeface="Proxima Nova"/>
              </a:rPr>
              <a:t> do </a:t>
            </a:r>
            <a:r>
              <a:rPr lang="en-US" sz="1400" dirty="0" err="1">
                <a:latin typeface="Proxima Nova"/>
              </a:rPr>
              <a:t>rankeamento</a:t>
            </a:r>
            <a:r>
              <a:rPr lang="en-US" sz="1400" baseline="0" dirty="0">
                <a:latin typeface="Proxima Nova"/>
              </a:rPr>
              <a:t> </a:t>
            </a:r>
            <a:r>
              <a:rPr lang="en-US" sz="1400" baseline="0" dirty="0" err="1">
                <a:latin typeface="Proxima Nova"/>
              </a:rPr>
              <a:t>nas</a:t>
            </a:r>
            <a:r>
              <a:rPr lang="en-US" sz="1400" baseline="0" dirty="0">
                <a:latin typeface="Proxima Nova"/>
              </a:rPr>
              <a:t> </a:t>
            </a:r>
            <a:r>
              <a:rPr lang="en-US" sz="1400" baseline="0" dirty="0" err="1">
                <a:latin typeface="Proxima Nova"/>
              </a:rPr>
              <a:t>vendas</a:t>
            </a:r>
            <a:endParaRPr lang="en-US" sz="1400" dirty="0">
              <a:latin typeface="Proxima Nova"/>
            </a:endParaRPr>
          </a:p>
        </c:rich>
      </c:tx>
      <c:layout>
        <c:manualLayout>
          <c:xMode val="edge"/>
          <c:yMode val="edge"/>
          <c:x val="0.18296842548147171"/>
          <c:y val="5.57381273556647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vendas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rgbClr val="00B0F0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0%</c:formatCode>
                <c:ptCount val="10"/>
                <c:pt idx="0">
                  <c:v>0.53</c:v>
                </c:pt>
                <c:pt idx="1">
                  <c:v>0.12</c:v>
                </c:pt>
                <c:pt idx="2">
                  <c:v>0.09</c:v>
                </c:pt>
                <c:pt idx="3">
                  <c:v>0.06</c:v>
                </c:pt>
                <c:pt idx="4">
                  <c:v>0.05</c:v>
                </c:pt>
                <c:pt idx="5">
                  <c:v>0.01</c:v>
                </c:pt>
                <c:pt idx="6" formatCode="0.00%">
                  <c:v>8.0000000000000002E-3</c:v>
                </c:pt>
                <c:pt idx="7" formatCode="0.00%">
                  <c:v>1.2E-2</c:v>
                </c:pt>
                <c:pt idx="8">
                  <c:v>0.03</c:v>
                </c:pt>
                <c:pt idx="9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52-4839-974E-1D622B2D93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22816272"/>
        <c:axId val="1719533536"/>
      </c:barChart>
      <c:catAx>
        <c:axId val="1722816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200" dirty="0">
                    <a:latin typeface="Proxima Nova"/>
                  </a:rPr>
                  <a:t>Posições da Primeira</a:t>
                </a:r>
                <a:r>
                  <a:rPr lang="pt-BR" sz="1200" baseline="0" dirty="0">
                    <a:latin typeface="Proxima Nova"/>
                  </a:rPr>
                  <a:t> </a:t>
                </a:r>
                <a:r>
                  <a:rPr lang="pt-BR" sz="1200" dirty="0">
                    <a:latin typeface="Proxima Nova"/>
                  </a:rPr>
                  <a:t>Página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9533536"/>
        <c:crosses val="autoZero"/>
        <c:auto val="1"/>
        <c:lblAlgn val="ctr"/>
        <c:lblOffset val="100"/>
        <c:noMultiLvlLbl val="0"/>
      </c:catAx>
      <c:valAx>
        <c:axId val="17195335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 sz="1200" dirty="0">
                    <a:latin typeface="Proxima Nova"/>
                  </a:rPr>
                  <a:t>% das vendas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816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182792827209094E-2"/>
          <c:y val="0.27012548294350103"/>
          <c:w val="0.92181722134178601"/>
          <c:h val="0.72903523074516396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5124440"/>
        <c:axId val="-2119310824"/>
      </c:lineChart>
      <c:catAx>
        <c:axId val="-2115124440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2119310824"/>
        <c:crosses val="autoZero"/>
        <c:auto val="1"/>
        <c:lblAlgn val="ctr"/>
        <c:lblOffset val="100"/>
        <c:noMultiLvlLbl val="1"/>
      </c:catAx>
      <c:valAx>
        <c:axId val="-2119310824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-2115124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4340FF-94C2-462C-82F3-34907516C6B0}" type="doc">
      <dgm:prSet loTypeId="urn:microsoft.com/office/officeart/2011/layout/ConvergingText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EBD15CCE-D0C4-43AC-ABBB-683E8670ACA6}">
      <dgm:prSet phldrT="[Text]" custT="1"/>
      <dgm:spPr/>
      <dgm:t>
        <a:bodyPr/>
        <a:lstStyle/>
        <a:p>
          <a:r>
            <a:rPr lang="pt-BR" sz="1400" dirty="0"/>
            <a:t>Queda vendas Q</a:t>
          </a:r>
          <a:r>
            <a:rPr lang="pt-BR" sz="1200" dirty="0"/>
            <a:t>B</a:t>
          </a:r>
          <a:endParaRPr lang="en-US" sz="1200" dirty="0"/>
        </a:p>
      </dgm:t>
    </dgm:pt>
    <dgm:pt modelId="{278461FD-CCF6-4BDC-B10C-0F06B3E26F06}" type="parTrans" cxnId="{185A40F6-46CD-44C7-8B0D-01A0F9E0C9B9}">
      <dgm:prSet/>
      <dgm:spPr/>
      <dgm:t>
        <a:bodyPr/>
        <a:lstStyle/>
        <a:p>
          <a:endParaRPr lang="en-US"/>
        </a:p>
      </dgm:t>
    </dgm:pt>
    <dgm:pt modelId="{1DE9C0A3-A4DD-4082-849B-95A630C50734}" type="sibTrans" cxnId="{185A40F6-46CD-44C7-8B0D-01A0F9E0C9B9}">
      <dgm:prSet/>
      <dgm:spPr/>
      <dgm:t>
        <a:bodyPr/>
        <a:lstStyle/>
        <a:p>
          <a:endParaRPr lang="en-US"/>
        </a:p>
      </dgm:t>
    </dgm:pt>
    <dgm:pt modelId="{898FA7DA-B37B-4133-8A23-C3E33B3EE92F}">
      <dgm:prSet phldrT="[Text]"/>
      <dgm:spPr/>
      <dgm:t>
        <a:bodyPr/>
        <a:lstStyle/>
        <a:p>
          <a:pPr algn="r"/>
          <a:r>
            <a:rPr lang="pt-BR" dirty="0"/>
            <a:t>Descontos iguais</a:t>
          </a:r>
          <a:endParaRPr lang="en-US" dirty="0"/>
        </a:p>
      </dgm:t>
    </dgm:pt>
    <dgm:pt modelId="{1C6BDBD4-E282-4EF5-AC96-9AD954FC3117}" type="parTrans" cxnId="{F0EE46E0-8812-40F6-B590-459F1E117693}">
      <dgm:prSet/>
      <dgm:spPr/>
      <dgm:t>
        <a:bodyPr/>
        <a:lstStyle/>
        <a:p>
          <a:endParaRPr lang="en-US"/>
        </a:p>
      </dgm:t>
    </dgm:pt>
    <dgm:pt modelId="{C37FF977-EE61-4399-BFD1-394AFC9EE261}" type="sibTrans" cxnId="{F0EE46E0-8812-40F6-B590-459F1E117693}">
      <dgm:prSet/>
      <dgm:spPr/>
      <dgm:t>
        <a:bodyPr/>
        <a:lstStyle/>
        <a:p>
          <a:endParaRPr lang="en-US"/>
        </a:p>
      </dgm:t>
    </dgm:pt>
    <dgm:pt modelId="{941BCFA5-C15F-4AB7-B0DA-CDDD4D8231B7}">
      <dgm:prSet phldrT="[Text]"/>
      <dgm:spPr/>
      <dgm:t>
        <a:bodyPr/>
        <a:lstStyle/>
        <a:p>
          <a:pPr algn="r"/>
          <a:r>
            <a:rPr lang="pt-BR" dirty="0"/>
            <a:t>NRP*</a:t>
          </a:r>
          <a:endParaRPr lang="en-US" dirty="0"/>
        </a:p>
      </dgm:t>
    </dgm:pt>
    <dgm:pt modelId="{ECA98599-532F-4D89-BA70-5EBC9AC2E365}" type="parTrans" cxnId="{7AA0C817-4C3C-4BC4-A860-A53AE9398E21}">
      <dgm:prSet/>
      <dgm:spPr/>
      <dgm:t>
        <a:bodyPr/>
        <a:lstStyle/>
        <a:p>
          <a:endParaRPr lang="en-US"/>
        </a:p>
      </dgm:t>
    </dgm:pt>
    <dgm:pt modelId="{ECE95F9F-711E-4FD5-BD77-0494B469C098}" type="sibTrans" cxnId="{7AA0C817-4C3C-4BC4-A860-A53AE9398E21}">
      <dgm:prSet/>
      <dgm:spPr/>
      <dgm:t>
        <a:bodyPr/>
        <a:lstStyle/>
        <a:p>
          <a:endParaRPr lang="en-US"/>
        </a:p>
      </dgm:t>
    </dgm:pt>
    <dgm:pt modelId="{BA1F9AE0-4510-4C27-BD3B-440F9CA2169F}">
      <dgm:prSet phldrT="[Text]"/>
      <dgm:spPr/>
      <dgm:t>
        <a:bodyPr/>
        <a:lstStyle/>
        <a:p>
          <a:r>
            <a:rPr lang="pt-BR" dirty="0" err="1"/>
            <a:t>Infos</a:t>
          </a:r>
          <a:r>
            <a:rPr lang="pt-BR" dirty="0"/>
            <a:t> Divergentes</a:t>
          </a:r>
          <a:endParaRPr lang="en-US" dirty="0"/>
        </a:p>
      </dgm:t>
    </dgm:pt>
    <dgm:pt modelId="{47CC98DE-90F7-41FC-958F-1E91C9F2BCEA}" type="parTrans" cxnId="{4BA99B58-D22E-4F16-86C1-5B4CD414763C}">
      <dgm:prSet/>
      <dgm:spPr/>
      <dgm:t>
        <a:bodyPr/>
        <a:lstStyle/>
        <a:p>
          <a:endParaRPr lang="en-US"/>
        </a:p>
      </dgm:t>
    </dgm:pt>
    <dgm:pt modelId="{58A6D8A6-6B3D-4A28-9E8C-A76E18683F82}" type="sibTrans" cxnId="{4BA99B58-D22E-4F16-86C1-5B4CD414763C}">
      <dgm:prSet/>
      <dgm:spPr/>
      <dgm:t>
        <a:bodyPr/>
        <a:lstStyle/>
        <a:p>
          <a:endParaRPr lang="en-US"/>
        </a:p>
      </dgm:t>
    </dgm:pt>
    <dgm:pt modelId="{F8C97612-83FC-42A4-B017-9780A966BB00}" type="pres">
      <dgm:prSet presAssocID="{BF4340FF-94C2-462C-82F3-34907516C6B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FB88A41-009E-42C9-93C5-0A4183668A48}" type="pres">
      <dgm:prSet presAssocID="{EBD15CCE-D0C4-43AC-ABBB-683E8670ACA6}" presName="composite" presStyleCnt="0"/>
      <dgm:spPr/>
    </dgm:pt>
    <dgm:pt modelId="{B32A8C88-E0B2-42F3-9290-45176BB21B50}" type="pres">
      <dgm:prSet presAssocID="{EBD15CCE-D0C4-43AC-ABBB-683E8670ACA6}" presName="ParentAccent1" presStyleLbl="alignNode1" presStyleIdx="0" presStyleCnt="34" custLinFactX="-400000" custLinFactNeighborX="-457819"/>
      <dgm:spPr/>
    </dgm:pt>
    <dgm:pt modelId="{BE67F840-32AF-4C39-8BB7-DB1DC2150749}" type="pres">
      <dgm:prSet presAssocID="{EBD15CCE-D0C4-43AC-ABBB-683E8670ACA6}" presName="ParentAccent2" presStyleLbl="alignNode1" presStyleIdx="1" presStyleCnt="34" custLinFactX="-400000" custLinFactNeighborX="-457819"/>
      <dgm:spPr/>
    </dgm:pt>
    <dgm:pt modelId="{845DB235-7A4C-4258-AE04-BA6D8B55D77A}" type="pres">
      <dgm:prSet presAssocID="{EBD15CCE-D0C4-43AC-ABBB-683E8670ACA6}" presName="ParentAccent3" presStyleLbl="alignNode1" presStyleIdx="2" presStyleCnt="34" custLinFactX="-400000" custLinFactNeighborX="-434635"/>
      <dgm:spPr/>
    </dgm:pt>
    <dgm:pt modelId="{B84653C4-C795-4C6A-9034-0CC9349BF571}" type="pres">
      <dgm:prSet presAssocID="{EBD15CCE-D0C4-43AC-ABBB-683E8670ACA6}" presName="ParentAccent4" presStyleLbl="alignNode1" presStyleIdx="3" presStyleCnt="34" custLinFactX="-370879" custLinFactNeighborX="-400000"/>
      <dgm:spPr/>
    </dgm:pt>
    <dgm:pt modelId="{3350D358-8194-400A-B3EB-29AF33F829C6}" type="pres">
      <dgm:prSet presAssocID="{EBD15CCE-D0C4-43AC-ABBB-683E8670ACA6}" presName="ParentAccent5" presStyleLbl="alignNode1" presStyleIdx="4" presStyleCnt="34" custLinFactX="-239035" custLinFactNeighborX="-300000"/>
      <dgm:spPr/>
    </dgm:pt>
    <dgm:pt modelId="{03818776-E4D6-4D49-8B5D-8F093A4212EA}" type="pres">
      <dgm:prSet presAssocID="{EBD15CCE-D0C4-43AC-ABBB-683E8670ACA6}" presName="ParentAccent6" presStyleLbl="alignNode1" presStyleIdx="5" presStyleCnt="34" custLinFactX="-62290" custLinFactNeighborX="-100000" custLinFactNeighborY="-8300"/>
      <dgm:spPr/>
    </dgm:pt>
    <dgm:pt modelId="{87E943A5-B411-449B-A85B-24969A8B36A3}" type="pres">
      <dgm:prSet presAssocID="{EBD15CCE-D0C4-43AC-ABBB-683E8670ACA6}" presName="ParentAccent7" presStyleLbl="alignNode1" presStyleIdx="6" presStyleCnt="34" custLinFactX="-400000" custLinFactNeighborX="-457819"/>
      <dgm:spPr/>
    </dgm:pt>
    <dgm:pt modelId="{CCBC1174-93CB-4C90-86CA-ADA63966A054}" type="pres">
      <dgm:prSet presAssocID="{EBD15CCE-D0C4-43AC-ABBB-683E8670ACA6}" presName="ParentAccent8" presStyleLbl="alignNode1" presStyleIdx="7" presStyleCnt="34" custLinFactX="-400000" custLinFactNeighborX="-457819"/>
      <dgm:spPr/>
    </dgm:pt>
    <dgm:pt modelId="{F7F28685-1356-4D10-9B91-0EC5423A0D28}" type="pres">
      <dgm:prSet presAssocID="{EBD15CCE-D0C4-43AC-ABBB-683E8670ACA6}" presName="ParentAccent9" presStyleLbl="alignNode1" presStyleIdx="8" presStyleCnt="34" custLinFactX="-400000" custLinFactNeighborX="-457819"/>
      <dgm:spPr/>
    </dgm:pt>
    <dgm:pt modelId="{C7F8E022-CCA0-4C78-92A8-EE8067CA78EA}" type="pres">
      <dgm:prSet presAssocID="{EBD15CCE-D0C4-43AC-ABBB-683E8670ACA6}" presName="ParentAccent10" presStyleLbl="alignNode1" presStyleIdx="9" presStyleCnt="34" custLinFactX="-400000" custLinFactNeighborX="-457819"/>
      <dgm:spPr/>
    </dgm:pt>
    <dgm:pt modelId="{45A398DE-D124-418D-A8F8-A6D04A57BE74}" type="pres">
      <dgm:prSet presAssocID="{EBD15CCE-D0C4-43AC-ABBB-683E8670ACA6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BA649F-24D3-4CEC-8289-B294767039F5}" type="pres">
      <dgm:prSet presAssocID="{898FA7DA-B37B-4133-8A23-C3E33B3EE92F}" presName="Child1Accent1" presStyleLbl="alignNode1" presStyleIdx="11" presStyleCnt="34"/>
      <dgm:spPr/>
    </dgm:pt>
    <dgm:pt modelId="{62364337-FDE6-4581-BC8F-7CF5C14BA78E}" type="pres">
      <dgm:prSet presAssocID="{898FA7DA-B37B-4133-8A23-C3E33B3EE92F}" presName="Child1Accent2" presStyleLbl="alignNode1" presStyleIdx="12" presStyleCnt="34"/>
      <dgm:spPr/>
    </dgm:pt>
    <dgm:pt modelId="{843FCBB6-3360-49F2-8109-32C827A87C77}" type="pres">
      <dgm:prSet presAssocID="{898FA7DA-B37B-4133-8A23-C3E33B3EE92F}" presName="Child1Accent3" presStyleLbl="alignNode1" presStyleIdx="13" presStyleCnt="34"/>
      <dgm:spPr/>
    </dgm:pt>
    <dgm:pt modelId="{62E481CF-E6C7-498F-BF56-4D14337A63F0}" type="pres">
      <dgm:prSet presAssocID="{898FA7DA-B37B-4133-8A23-C3E33B3EE92F}" presName="Child1Accent4" presStyleLbl="alignNode1" presStyleIdx="14" presStyleCnt="34"/>
      <dgm:spPr/>
    </dgm:pt>
    <dgm:pt modelId="{BFF3F804-8C36-4911-A8C6-FB53510248E9}" type="pres">
      <dgm:prSet presAssocID="{898FA7DA-B37B-4133-8A23-C3E33B3EE92F}" presName="Child1Accent5" presStyleLbl="alignNode1" presStyleIdx="15" presStyleCnt="34"/>
      <dgm:spPr/>
    </dgm:pt>
    <dgm:pt modelId="{BB8FAF89-B9A9-424D-BB24-92CAA27EF27F}" type="pres">
      <dgm:prSet presAssocID="{898FA7DA-B37B-4133-8A23-C3E33B3EE92F}" presName="Child1Accent6" presStyleLbl="alignNode1" presStyleIdx="16" presStyleCnt="34"/>
      <dgm:spPr/>
    </dgm:pt>
    <dgm:pt modelId="{F3590755-6531-4F88-AEC0-9D13ED6987F5}" type="pres">
      <dgm:prSet presAssocID="{898FA7DA-B37B-4133-8A23-C3E33B3EE92F}" presName="Child1Accent7" presStyleLbl="alignNode1" presStyleIdx="17" presStyleCnt="34"/>
      <dgm:spPr/>
    </dgm:pt>
    <dgm:pt modelId="{61644C3E-A34D-4162-97C9-122F7B66015C}" type="pres">
      <dgm:prSet presAssocID="{898FA7DA-B37B-4133-8A23-C3E33B3EE92F}" presName="Child1Accent8" presStyleLbl="alignNode1" presStyleIdx="18" presStyleCnt="34"/>
      <dgm:spPr/>
    </dgm:pt>
    <dgm:pt modelId="{3182A579-A1ED-4C2D-B630-C8C3B42CB7CC}" type="pres">
      <dgm:prSet presAssocID="{898FA7DA-B37B-4133-8A23-C3E33B3EE92F}" presName="Child1Accent9" presStyleLbl="alignNode1" presStyleIdx="19" presStyleCnt="34"/>
      <dgm:spPr/>
    </dgm:pt>
    <dgm:pt modelId="{B081DA7A-02BA-45E2-B06F-C07D6048DEE1}" type="pres">
      <dgm:prSet presAssocID="{898FA7DA-B37B-4133-8A23-C3E33B3EE92F}" presName="Child1" presStyleLbl="revTx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B91EF-A5C0-4702-98A9-242F62BC666A}" type="pres">
      <dgm:prSet presAssocID="{941BCFA5-C15F-4AB7-B0DA-CDDD4D8231B7}" presName="Child2Accent1" presStyleLbl="alignNode1" presStyleIdx="20" presStyleCnt="34"/>
      <dgm:spPr/>
    </dgm:pt>
    <dgm:pt modelId="{9360A54D-904D-4F1C-ADCF-3974A5CD2BFA}" type="pres">
      <dgm:prSet presAssocID="{941BCFA5-C15F-4AB7-B0DA-CDDD4D8231B7}" presName="Child2Accent2" presStyleLbl="alignNode1" presStyleIdx="21" presStyleCnt="34"/>
      <dgm:spPr/>
    </dgm:pt>
    <dgm:pt modelId="{78B2EF27-ECDF-4069-BBDE-7B73E66B2173}" type="pres">
      <dgm:prSet presAssocID="{941BCFA5-C15F-4AB7-B0DA-CDDD4D8231B7}" presName="Child2Accent3" presStyleLbl="alignNode1" presStyleIdx="22" presStyleCnt="34"/>
      <dgm:spPr/>
    </dgm:pt>
    <dgm:pt modelId="{642EAF60-3ED4-49CC-B974-5E48305A3FAB}" type="pres">
      <dgm:prSet presAssocID="{941BCFA5-C15F-4AB7-B0DA-CDDD4D8231B7}" presName="Child2Accent4" presStyleLbl="alignNode1" presStyleIdx="23" presStyleCnt="34"/>
      <dgm:spPr/>
    </dgm:pt>
    <dgm:pt modelId="{804D0FD7-D11C-4E2D-8EFE-9779D0E1C360}" type="pres">
      <dgm:prSet presAssocID="{941BCFA5-C15F-4AB7-B0DA-CDDD4D8231B7}" presName="Child2Accent5" presStyleLbl="alignNode1" presStyleIdx="24" presStyleCnt="34"/>
      <dgm:spPr/>
    </dgm:pt>
    <dgm:pt modelId="{3B08CBE0-4F1A-40EE-BBFD-1DC149D10705}" type="pres">
      <dgm:prSet presAssocID="{941BCFA5-C15F-4AB7-B0DA-CDDD4D8231B7}" presName="Child2Accent6" presStyleLbl="alignNode1" presStyleIdx="25" presStyleCnt="34"/>
      <dgm:spPr/>
    </dgm:pt>
    <dgm:pt modelId="{23324E39-2DEE-4D33-8228-28F2CE38D03A}" type="pres">
      <dgm:prSet presAssocID="{941BCFA5-C15F-4AB7-B0DA-CDDD4D8231B7}" presName="Child2Accent7" presStyleLbl="alignNode1" presStyleIdx="26" presStyleCnt="34"/>
      <dgm:spPr/>
    </dgm:pt>
    <dgm:pt modelId="{B08747C4-D753-493C-9728-E2E4CDC5CFD2}" type="pres">
      <dgm:prSet presAssocID="{941BCFA5-C15F-4AB7-B0DA-CDDD4D8231B7}" presName="Child2" presStyleLbl="revTx" presStyleIdx="1" presStyleCnt="3" custLinFactNeighborX="13800" custLinFactNeighborY="9512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CC17F8-8630-46D3-9743-C88166A8AA7C}" type="pres">
      <dgm:prSet presAssocID="{BA1F9AE0-4510-4C27-BD3B-440F9CA2169F}" presName="Child3Accent1" presStyleLbl="alignNode1" presStyleIdx="27" presStyleCnt="34"/>
      <dgm:spPr/>
    </dgm:pt>
    <dgm:pt modelId="{0D257BAC-E211-452C-AAA7-4C1413D6DC4B}" type="pres">
      <dgm:prSet presAssocID="{BA1F9AE0-4510-4C27-BD3B-440F9CA2169F}" presName="Child3Accent2" presStyleLbl="alignNode1" presStyleIdx="28" presStyleCnt="34"/>
      <dgm:spPr/>
    </dgm:pt>
    <dgm:pt modelId="{67855F67-3A2D-4831-8B36-3CDF758FEDC7}" type="pres">
      <dgm:prSet presAssocID="{BA1F9AE0-4510-4C27-BD3B-440F9CA2169F}" presName="Child3Accent3" presStyleLbl="alignNode1" presStyleIdx="29" presStyleCnt="34"/>
      <dgm:spPr/>
    </dgm:pt>
    <dgm:pt modelId="{1AA5B167-4837-4782-9E69-DE878A23A696}" type="pres">
      <dgm:prSet presAssocID="{BA1F9AE0-4510-4C27-BD3B-440F9CA2169F}" presName="Child3Accent4" presStyleLbl="alignNode1" presStyleIdx="30" presStyleCnt="34"/>
      <dgm:spPr/>
    </dgm:pt>
    <dgm:pt modelId="{74100933-0603-469C-9D07-991B8A433383}" type="pres">
      <dgm:prSet presAssocID="{BA1F9AE0-4510-4C27-BD3B-440F9CA2169F}" presName="Child3Accent5" presStyleLbl="alignNode1" presStyleIdx="31" presStyleCnt="34"/>
      <dgm:spPr/>
    </dgm:pt>
    <dgm:pt modelId="{254539AF-A929-46AD-9673-BF3C760560D6}" type="pres">
      <dgm:prSet presAssocID="{BA1F9AE0-4510-4C27-BD3B-440F9CA2169F}" presName="Child3Accent6" presStyleLbl="alignNode1" presStyleIdx="32" presStyleCnt="34"/>
      <dgm:spPr/>
    </dgm:pt>
    <dgm:pt modelId="{6BACE681-73B0-483F-8BF6-54B9BA324B67}" type="pres">
      <dgm:prSet presAssocID="{BA1F9AE0-4510-4C27-BD3B-440F9CA2169F}" presName="Child3Accent7" presStyleLbl="alignNode1" presStyleIdx="33" presStyleCnt="34"/>
      <dgm:spPr/>
    </dgm:pt>
    <dgm:pt modelId="{F72D1530-6990-4111-AE50-6B7AC64894DC}" type="pres">
      <dgm:prSet presAssocID="{BA1F9AE0-4510-4C27-BD3B-440F9CA2169F}" presName="Child3" presStyleLbl="revTx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CE73EC-D389-4224-97EF-2F4DABAD6172}" type="presOf" srcId="{EBD15CCE-D0C4-43AC-ABBB-683E8670ACA6}" destId="{45A398DE-D124-418D-A8F8-A6D04A57BE74}" srcOrd="0" destOrd="0" presId="urn:microsoft.com/office/officeart/2011/layout/ConvergingText"/>
    <dgm:cxn modelId="{4BA99B58-D22E-4F16-86C1-5B4CD414763C}" srcId="{EBD15CCE-D0C4-43AC-ABBB-683E8670ACA6}" destId="{BA1F9AE0-4510-4C27-BD3B-440F9CA2169F}" srcOrd="2" destOrd="0" parTransId="{47CC98DE-90F7-41FC-958F-1E91C9F2BCEA}" sibTransId="{58A6D8A6-6B3D-4A28-9E8C-A76E18683F82}"/>
    <dgm:cxn modelId="{FE6FAB81-58CD-4482-A448-F78BC00BAB06}" type="presOf" srcId="{BA1F9AE0-4510-4C27-BD3B-440F9CA2169F}" destId="{F72D1530-6990-4111-AE50-6B7AC64894DC}" srcOrd="0" destOrd="0" presId="urn:microsoft.com/office/officeart/2011/layout/ConvergingText"/>
    <dgm:cxn modelId="{61232A68-DC40-4CEC-B4E9-42286B5D1B9F}" type="presOf" srcId="{941BCFA5-C15F-4AB7-B0DA-CDDD4D8231B7}" destId="{B08747C4-D753-493C-9728-E2E4CDC5CFD2}" srcOrd="0" destOrd="0" presId="urn:microsoft.com/office/officeart/2011/layout/ConvergingText"/>
    <dgm:cxn modelId="{185A40F6-46CD-44C7-8B0D-01A0F9E0C9B9}" srcId="{BF4340FF-94C2-462C-82F3-34907516C6B0}" destId="{EBD15CCE-D0C4-43AC-ABBB-683E8670ACA6}" srcOrd="0" destOrd="0" parTransId="{278461FD-CCF6-4BDC-B10C-0F06B3E26F06}" sibTransId="{1DE9C0A3-A4DD-4082-849B-95A630C50734}"/>
    <dgm:cxn modelId="{F0EE46E0-8812-40F6-B590-459F1E117693}" srcId="{EBD15CCE-D0C4-43AC-ABBB-683E8670ACA6}" destId="{898FA7DA-B37B-4133-8A23-C3E33B3EE92F}" srcOrd="0" destOrd="0" parTransId="{1C6BDBD4-E282-4EF5-AC96-9AD954FC3117}" sibTransId="{C37FF977-EE61-4399-BFD1-394AFC9EE261}"/>
    <dgm:cxn modelId="{685F5AAA-DF39-4602-9369-387E1F2B30EA}" type="presOf" srcId="{BF4340FF-94C2-462C-82F3-34907516C6B0}" destId="{F8C97612-83FC-42A4-B017-9780A966BB00}" srcOrd="0" destOrd="0" presId="urn:microsoft.com/office/officeart/2011/layout/ConvergingText"/>
    <dgm:cxn modelId="{7AA0C817-4C3C-4BC4-A860-A53AE9398E21}" srcId="{EBD15CCE-D0C4-43AC-ABBB-683E8670ACA6}" destId="{941BCFA5-C15F-4AB7-B0DA-CDDD4D8231B7}" srcOrd="1" destOrd="0" parTransId="{ECA98599-532F-4D89-BA70-5EBC9AC2E365}" sibTransId="{ECE95F9F-711E-4FD5-BD77-0494B469C098}"/>
    <dgm:cxn modelId="{28283405-9870-4B98-B859-8C5683266C8D}" type="presOf" srcId="{898FA7DA-B37B-4133-8A23-C3E33B3EE92F}" destId="{B081DA7A-02BA-45E2-B06F-C07D6048DEE1}" srcOrd="0" destOrd="0" presId="urn:microsoft.com/office/officeart/2011/layout/ConvergingText"/>
    <dgm:cxn modelId="{6F446B86-2DA2-4D5E-8354-BDA5E54FA13C}" type="presParOf" srcId="{F8C97612-83FC-42A4-B017-9780A966BB00}" destId="{1FB88A41-009E-42C9-93C5-0A4183668A48}" srcOrd="0" destOrd="0" presId="urn:microsoft.com/office/officeart/2011/layout/ConvergingText"/>
    <dgm:cxn modelId="{413B187D-7110-469E-B35D-D16B3A9BC384}" type="presParOf" srcId="{1FB88A41-009E-42C9-93C5-0A4183668A48}" destId="{B32A8C88-E0B2-42F3-9290-45176BB21B50}" srcOrd="0" destOrd="0" presId="urn:microsoft.com/office/officeart/2011/layout/ConvergingText"/>
    <dgm:cxn modelId="{7550D612-D6A5-4146-9611-516736886D18}" type="presParOf" srcId="{1FB88A41-009E-42C9-93C5-0A4183668A48}" destId="{BE67F840-32AF-4C39-8BB7-DB1DC2150749}" srcOrd="1" destOrd="0" presId="urn:microsoft.com/office/officeart/2011/layout/ConvergingText"/>
    <dgm:cxn modelId="{AD0BC70E-BD69-4211-8B02-2D59A10B5F25}" type="presParOf" srcId="{1FB88A41-009E-42C9-93C5-0A4183668A48}" destId="{845DB235-7A4C-4258-AE04-BA6D8B55D77A}" srcOrd="2" destOrd="0" presId="urn:microsoft.com/office/officeart/2011/layout/ConvergingText"/>
    <dgm:cxn modelId="{773F4D7D-B566-41B0-A940-114C018A3250}" type="presParOf" srcId="{1FB88A41-009E-42C9-93C5-0A4183668A48}" destId="{B84653C4-C795-4C6A-9034-0CC9349BF571}" srcOrd="3" destOrd="0" presId="urn:microsoft.com/office/officeart/2011/layout/ConvergingText"/>
    <dgm:cxn modelId="{9587B54D-7AE1-4747-81F1-7D59739D6EB2}" type="presParOf" srcId="{1FB88A41-009E-42C9-93C5-0A4183668A48}" destId="{3350D358-8194-400A-B3EB-29AF33F829C6}" srcOrd="4" destOrd="0" presId="urn:microsoft.com/office/officeart/2011/layout/ConvergingText"/>
    <dgm:cxn modelId="{5E593CFE-C041-412E-983D-AEFC5CDAC55E}" type="presParOf" srcId="{1FB88A41-009E-42C9-93C5-0A4183668A48}" destId="{03818776-E4D6-4D49-8B5D-8F093A4212EA}" srcOrd="5" destOrd="0" presId="urn:microsoft.com/office/officeart/2011/layout/ConvergingText"/>
    <dgm:cxn modelId="{B979A902-5C96-42AD-8177-4ABB30B25079}" type="presParOf" srcId="{1FB88A41-009E-42C9-93C5-0A4183668A48}" destId="{87E943A5-B411-449B-A85B-24969A8B36A3}" srcOrd="6" destOrd="0" presId="urn:microsoft.com/office/officeart/2011/layout/ConvergingText"/>
    <dgm:cxn modelId="{514D1593-2213-4199-A48E-79C1EF2997FB}" type="presParOf" srcId="{1FB88A41-009E-42C9-93C5-0A4183668A48}" destId="{CCBC1174-93CB-4C90-86CA-ADA63966A054}" srcOrd="7" destOrd="0" presId="urn:microsoft.com/office/officeart/2011/layout/ConvergingText"/>
    <dgm:cxn modelId="{B8D952AD-6464-4C83-A405-1415D8766BD0}" type="presParOf" srcId="{1FB88A41-009E-42C9-93C5-0A4183668A48}" destId="{F7F28685-1356-4D10-9B91-0EC5423A0D28}" srcOrd="8" destOrd="0" presId="urn:microsoft.com/office/officeart/2011/layout/ConvergingText"/>
    <dgm:cxn modelId="{47FDEE5A-8B46-4B3A-9759-8BEF7F9BE95D}" type="presParOf" srcId="{1FB88A41-009E-42C9-93C5-0A4183668A48}" destId="{C7F8E022-CCA0-4C78-92A8-EE8067CA78EA}" srcOrd="9" destOrd="0" presId="urn:microsoft.com/office/officeart/2011/layout/ConvergingText"/>
    <dgm:cxn modelId="{B26F8522-7D8A-4307-A44D-29BE18FA1094}" type="presParOf" srcId="{1FB88A41-009E-42C9-93C5-0A4183668A48}" destId="{45A398DE-D124-418D-A8F8-A6D04A57BE74}" srcOrd="10" destOrd="0" presId="urn:microsoft.com/office/officeart/2011/layout/ConvergingText"/>
    <dgm:cxn modelId="{100EBA57-A7A4-4B37-A3F4-A4F234F04506}" type="presParOf" srcId="{1FB88A41-009E-42C9-93C5-0A4183668A48}" destId="{D2BA649F-24D3-4CEC-8289-B294767039F5}" srcOrd="11" destOrd="0" presId="urn:microsoft.com/office/officeart/2011/layout/ConvergingText"/>
    <dgm:cxn modelId="{03575EB4-3C6D-4196-AFE8-13FC7ADB412D}" type="presParOf" srcId="{1FB88A41-009E-42C9-93C5-0A4183668A48}" destId="{62364337-FDE6-4581-BC8F-7CF5C14BA78E}" srcOrd="12" destOrd="0" presId="urn:microsoft.com/office/officeart/2011/layout/ConvergingText"/>
    <dgm:cxn modelId="{9196295B-6994-4767-A98E-3260060B999D}" type="presParOf" srcId="{1FB88A41-009E-42C9-93C5-0A4183668A48}" destId="{843FCBB6-3360-49F2-8109-32C827A87C77}" srcOrd="13" destOrd="0" presId="urn:microsoft.com/office/officeart/2011/layout/ConvergingText"/>
    <dgm:cxn modelId="{39A2EE77-4BD0-49BF-9C3C-A761D8BF85AA}" type="presParOf" srcId="{1FB88A41-009E-42C9-93C5-0A4183668A48}" destId="{62E481CF-E6C7-498F-BF56-4D14337A63F0}" srcOrd="14" destOrd="0" presId="urn:microsoft.com/office/officeart/2011/layout/ConvergingText"/>
    <dgm:cxn modelId="{E15E1548-59DC-4380-9002-78E5D3506043}" type="presParOf" srcId="{1FB88A41-009E-42C9-93C5-0A4183668A48}" destId="{BFF3F804-8C36-4911-A8C6-FB53510248E9}" srcOrd="15" destOrd="0" presId="urn:microsoft.com/office/officeart/2011/layout/ConvergingText"/>
    <dgm:cxn modelId="{8509DAE0-F776-4301-B86B-425FEF0F360F}" type="presParOf" srcId="{1FB88A41-009E-42C9-93C5-0A4183668A48}" destId="{BB8FAF89-B9A9-424D-BB24-92CAA27EF27F}" srcOrd="16" destOrd="0" presId="urn:microsoft.com/office/officeart/2011/layout/ConvergingText"/>
    <dgm:cxn modelId="{6FF85057-6537-47B2-86E1-681CC7C9F6C2}" type="presParOf" srcId="{1FB88A41-009E-42C9-93C5-0A4183668A48}" destId="{F3590755-6531-4F88-AEC0-9D13ED6987F5}" srcOrd="17" destOrd="0" presId="urn:microsoft.com/office/officeart/2011/layout/ConvergingText"/>
    <dgm:cxn modelId="{15EADAA5-3D77-4B99-9A38-35CC00A72FF0}" type="presParOf" srcId="{1FB88A41-009E-42C9-93C5-0A4183668A48}" destId="{61644C3E-A34D-4162-97C9-122F7B66015C}" srcOrd="18" destOrd="0" presId="urn:microsoft.com/office/officeart/2011/layout/ConvergingText"/>
    <dgm:cxn modelId="{F542C3A7-22AD-47C2-AFF6-5E7E95365F18}" type="presParOf" srcId="{1FB88A41-009E-42C9-93C5-0A4183668A48}" destId="{3182A579-A1ED-4C2D-B630-C8C3B42CB7CC}" srcOrd="19" destOrd="0" presId="urn:microsoft.com/office/officeart/2011/layout/ConvergingText"/>
    <dgm:cxn modelId="{57282583-7BA3-462B-B324-99B8C84C7847}" type="presParOf" srcId="{1FB88A41-009E-42C9-93C5-0A4183668A48}" destId="{B081DA7A-02BA-45E2-B06F-C07D6048DEE1}" srcOrd="20" destOrd="0" presId="urn:microsoft.com/office/officeart/2011/layout/ConvergingText"/>
    <dgm:cxn modelId="{8D0442E6-AFE8-4F3A-B3EB-3DFAF9212162}" type="presParOf" srcId="{1FB88A41-009E-42C9-93C5-0A4183668A48}" destId="{611B91EF-A5C0-4702-98A9-242F62BC666A}" srcOrd="21" destOrd="0" presId="urn:microsoft.com/office/officeart/2011/layout/ConvergingText"/>
    <dgm:cxn modelId="{742C690A-8D47-4675-A168-6041215D3F14}" type="presParOf" srcId="{1FB88A41-009E-42C9-93C5-0A4183668A48}" destId="{9360A54D-904D-4F1C-ADCF-3974A5CD2BFA}" srcOrd="22" destOrd="0" presId="urn:microsoft.com/office/officeart/2011/layout/ConvergingText"/>
    <dgm:cxn modelId="{AE7E8B54-49E4-4837-9697-8217A2C8FD0F}" type="presParOf" srcId="{1FB88A41-009E-42C9-93C5-0A4183668A48}" destId="{78B2EF27-ECDF-4069-BBDE-7B73E66B2173}" srcOrd="23" destOrd="0" presId="urn:microsoft.com/office/officeart/2011/layout/ConvergingText"/>
    <dgm:cxn modelId="{078660E9-6B82-4C62-AFAE-81A948E88509}" type="presParOf" srcId="{1FB88A41-009E-42C9-93C5-0A4183668A48}" destId="{642EAF60-3ED4-49CC-B974-5E48305A3FAB}" srcOrd="24" destOrd="0" presId="urn:microsoft.com/office/officeart/2011/layout/ConvergingText"/>
    <dgm:cxn modelId="{1CC2FEA4-9435-48A3-A4B5-D8BBD97A3879}" type="presParOf" srcId="{1FB88A41-009E-42C9-93C5-0A4183668A48}" destId="{804D0FD7-D11C-4E2D-8EFE-9779D0E1C360}" srcOrd="25" destOrd="0" presId="urn:microsoft.com/office/officeart/2011/layout/ConvergingText"/>
    <dgm:cxn modelId="{442B75C8-6299-4C34-930B-BF8F273EB6B5}" type="presParOf" srcId="{1FB88A41-009E-42C9-93C5-0A4183668A48}" destId="{3B08CBE0-4F1A-40EE-BBFD-1DC149D10705}" srcOrd="26" destOrd="0" presId="urn:microsoft.com/office/officeart/2011/layout/ConvergingText"/>
    <dgm:cxn modelId="{F45D13F5-584C-4774-AF21-2354D4FD55D9}" type="presParOf" srcId="{1FB88A41-009E-42C9-93C5-0A4183668A48}" destId="{23324E39-2DEE-4D33-8228-28F2CE38D03A}" srcOrd="27" destOrd="0" presId="urn:microsoft.com/office/officeart/2011/layout/ConvergingText"/>
    <dgm:cxn modelId="{73690D8C-749A-4DDE-B63A-421136055DDC}" type="presParOf" srcId="{1FB88A41-009E-42C9-93C5-0A4183668A48}" destId="{B08747C4-D753-493C-9728-E2E4CDC5CFD2}" srcOrd="28" destOrd="0" presId="urn:microsoft.com/office/officeart/2011/layout/ConvergingText"/>
    <dgm:cxn modelId="{A91B108C-C920-4737-9EDA-2C00DC68DD21}" type="presParOf" srcId="{1FB88A41-009E-42C9-93C5-0A4183668A48}" destId="{00CC17F8-8630-46D3-9743-C88166A8AA7C}" srcOrd="29" destOrd="0" presId="urn:microsoft.com/office/officeart/2011/layout/ConvergingText"/>
    <dgm:cxn modelId="{8BE3325C-BDE7-4727-BBF0-FD9454DDBFCB}" type="presParOf" srcId="{1FB88A41-009E-42C9-93C5-0A4183668A48}" destId="{0D257BAC-E211-452C-AAA7-4C1413D6DC4B}" srcOrd="30" destOrd="0" presId="urn:microsoft.com/office/officeart/2011/layout/ConvergingText"/>
    <dgm:cxn modelId="{403382D9-E4C5-4375-9CBC-3EDD7F508F76}" type="presParOf" srcId="{1FB88A41-009E-42C9-93C5-0A4183668A48}" destId="{67855F67-3A2D-4831-8B36-3CDF758FEDC7}" srcOrd="31" destOrd="0" presId="urn:microsoft.com/office/officeart/2011/layout/ConvergingText"/>
    <dgm:cxn modelId="{3E48B0CE-75F1-405F-BBD7-AB4F5E599E15}" type="presParOf" srcId="{1FB88A41-009E-42C9-93C5-0A4183668A48}" destId="{1AA5B167-4837-4782-9E69-DE878A23A696}" srcOrd="32" destOrd="0" presId="urn:microsoft.com/office/officeart/2011/layout/ConvergingText"/>
    <dgm:cxn modelId="{A119A8C0-1F5D-433F-8DDC-1094A76CCEBD}" type="presParOf" srcId="{1FB88A41-009E-42C9-93C5-0A4183668A48}" destId="{74100933-0603-469C-9D07-991B8A433383}" srcOrd="33" destOrd="0" presId="urn:microsoft.com/office/officeart/2011/layout/ConvergingText"/>
    <dgm:cxn modelId="{6F0CDDEA-847E-41C5-83BE-56DED8DD784F}" type="presParOf" srcId="{1FB88A41-009E-42C9-93C5-0A4183668A48}" destId="{254539AF-A929-46AD-9673-BF3C760560D6}" srcOrd="34" destOrd="0" presId="urn:microsoft.com/office/officeart/2011/layout/ConvergingText"/>
    <dgm:cxn modelId="{D3592083-8311-452C-B80D-16ECF422D427}" type="presParOf" srcId="{1FB88A41-009E-42C9-93C5-0A4183668A48}" destId="{6BACE681-73B0-483F-8BF6-54B9BA324B67}" srcOrd="35" destOrd="0" presId="urn:microsoft.com/office/officeart/2011/layout/ConvergingText"/>
    <dgm:cxn modelId="{F2BFAEC5-1630-494A-83B3-0E5BE3A522F4}" type="presParOf" srcId="{1FB88A41-009E-42C9-93C5-0A4183668A48}" destId="{F72D1530-6990-4111-AE50-6B7AC64894DC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AF4B0A-CCFA-43DA-BC58-B905D5314D9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7062D884-2888-459F-B76D-97EBEF0D34C0}">
      <dgm:prSet phldrT="[Text]"/>
      <dgm:spPr>
        <a:solidFill>
          <a:srgbClr val="FCA001"/>
        </a:solidFill>
      </dgm:spPr>
      <dgm:t>
        <a:bodyPr/>
        <a:lstStyle/>
        <a:p>
          <a:r>
            <a:rPr lang="pt-BR" dirty="0"/>
            <a:t>Menor visibilidade do Polo no QB</a:t>
          </a:r>
          <a:endParaRPr lang="en-US" dirty="0"/>
        </a:p>
      </dgm:t>
    </dgm:pt>
    <dgm:pt modelId="{A1AC38F8-EBA9-403C-9F05-5B88B5DE922D}" type="parTrans" cxnId="{47072140-12FE-42FF-A570-36BBE2196066}">
      <dgm:prSet/>
      <dgm:spPr/>
      <dgm:t>
        <a:bodyPr/>
        <a:lstStyle/>
        <a:p>
          <a:endParaRPr lang="en-US"/>
        </a:p>
      </dgm:t>
    </dgm:pt>
    <dgm:pt modelId="{07149818-19BB-4FBF-A9F8-331B861498E2}" type="sibTrans" cxnId="{47072140-12FE-42FF-A570-36BBE2196066}">
      <dgm:prSet/>
      <dgm:spPr/>
      <dgm:t>
        <a:bodyPr/>
        <a:lstStyle/>
        <a:p>
          <a:endParaRPr lang="en-US"/>
        </a:p>
      </dgm:t>
    </dgm:pt>
    <dgm:pt modelId="{70D02C98-F555-4CA9-A2DC-13F3A33D940C}">
      <dgm:prSet phldrT="[Text]"/>
      <dgm:spPr>
        <a:solidFill>
          <a:srgbClr val="C00000"/>
        </a:solidFill>
      </dgm:spPr>
      <dgm:t>
        <a:bodyPr/>
        <a:lstStyle/>
        <a:p>
          <a:r>
            <a:rPr lang="pt-BR" dirty="0"/>
            <a:t>Menor conversão </a:t>
          </a:r>
          <a:br>
            <a:rPr lang="pt-BR" dirty="0"/>
          </a:br>
          <a:r>
            <a:rPr lang="pt-BR" dirty="0"/>
            <a:t>de alunos</a:t>
          </a:r>
          <a:endParaRPr lang="en-US" dirty="0"/>
        </a:p>
      </dgm:t>
    </dgm:pt>
    <dgm:pt modelId="{A321B4F6-BC71-4899-BB69-6DC8CC76E13E}" type="parTrans" cxnId="{40906352-6922-455A-8E1A-102F5BEC1426}">
      <dgm:prSet/>
      <dgm:spPr/>
      <dgm:t>
        <a:bodyPr/>
        <a:lstStyle/>
        <a:p>
          <a:endParaRPr lang="en-US"/>
        </a:p>
      </dgm:t>
    </dgm:pt>
    <dgm:pt modelId="{966095C0-5A76-44F8-B39A-AD50CF12CEA7}" type="sibTrans" cxnId="{40906352-6922-455A-8E1A-102F5BEC1426}">
      <dgm:prSet/>
      <dgm:spPr/>
      <dgm:t>
        <a:bodyPr/>
        <a:lstStyle/>
        <a:p>
          <a:endParaRPr lang="en-US"/>
        </a:p>
      </dgm:t>
    </dgm:pt>
    <dgm:pt modelId="{DB36E05F-AF11-4297-B629-F728F4E84C70}">
      <dgm:prSet phldrT="[Text]"/>
      <dgm:spPr>
        <a:solidFill>
          <a:srgbClr val="17ACC4"/>
        </a:solidFill>
      </dgm:spPr>
      <dgm:t>
        <a:bodyPr/>
        <a:lstStyle/>
        <a:p>
          <a:r>
            <a:rPr lang="pt-BR" dirty="0"/>
            <a:t>Queda no ranqueamento do Polo na busca</a:t>
          </a:r>
          <a:endParaRPr lang="en-US" dirty="0"/>
        </a:p>
      </dgm:t>
    </dgm:pt>
    <dgm:pt modelId="{3F054AE6-F7E4-4DF6-B985-99DCA61ADD58}" type="parTrans" cxnId="{BE7E16A6-084A-4D97-9A1F-B21AE0E9893D}">
      <dgm:prSet/>
      <dgm:spPr/>
      <dgm:t>
        <a:bodyPr/>
        <a:lstStyle/>
        <a:p>
          <a:endParaRPr lang="en-US"/>
        </a:p>
      </dgm:t>
    </dgm:pt>
    <dgm:pt modelId="{A9CEE227-F58F-42EB-B48F-E01DD9714622}" type="sibTrans" cxnId="{BE7E16A6-084A-4D97-9A1F-B21AE0E9893D}">
      <dgm:prSet/>
      <dgm:spPr/>
      <dgm:t>
        <a:bodyPr/>
        <a:lstStyle/>
        <a:p>
          <a:endParaRPr lang="en-US"/>
        </a:p>
      </dgm:t>
    </dgm:pt>
    <dgm:pt modelId="{D6643C8E-3845-4CBD-8C70-3B79B2E49CD2}" type="pres">
      <dgm:prSet presAssocID="{ECAF4B0A-CCFA-43DA-BC58-B905D5314D96}" presName="compositeShape" presStyleCnt="0">
        <dgm:presLayoutVars>
          <dgm:chMax val="7"/>
          <dgm:dir/>
          <dgm:resizeHandles val="exact"/>
        </dgm:presLayoutVars>
      </dgm:prSet>
      <dgm:spPr/>
    </dgm:pt>
    <dgm:pt modelId="{5372844E-0EC5-464F-AB7B-6AE428347491}" type="pres">
      <dgm:prSet presAssocID="{ECAF4B0A-CCFA-43DA-BC58-B905D5314D96}" presName="wedge1" presStyleLbl="node1" presStyleIdx="0" presStyleCnt="3"/>
      <dgm:spPr/>
      <dgm:t>
        <a:bodyPr/>
        <a:lstStyle/>
        <a:p>
          <a:endParaRPr lang="en-US"/>
        </a:p>
      </dgm:t>
    </dgm:pt>
    <dgm:pt modelId="{F87C4543-E1F7-4314-A6E6-7475C402F0EB}" type="pres">
      <dgm:prSet presAssocID="{ECAF4B0A-CCFA-43DA-BC58-B905D5314D96}" presName="dummy1a" presStyleCnt="0"/>
      <dgm:spPr/>
    </dgm:pt>
    <dgm:pt modelId="{36888BA7-D5FB-4D4D-B4B2-2C0826FB472F}" type="pres">
      <dgm:prSet presAssocID="{ECAF4B0A-CCFA-43DA-BC58-B905D5314D96}" presName="dummy1b" presStyleCnt="0"/>
      <dgm:spPr/>
    </dgm:pt>
    <dgm:pt modelId="{F74B2679-899A-42D5-A759-400C981DF4AD}" type="pres">
      <dgm:prSet presAssocID="{ECAF4B0A-CCFA-43DA-BC58-B905D5314D9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B8DF69-39A9-4236-8F52-91369889F040}" type="pres">
      <dgm:prSet presAssocID="{ECAF4B0A-CCFA-43DA-BC58-B905D5314D96}" presName="wedge2" presStyleLbl="node1" presStyleIdx="1" presStyleCnt="3"/>
      <dgm:spPr/>
      <dgm:t>
        <a:bodyPr/>
        <a:lstStyle/>
        <a:p>
          <a:endParaRPr lang="en-US"/>
        </a:p>
      </dgm:t>
    </dgm:pt>
    <dgm:pt modelId="{9A9D22E0-DA78-4116-9FA8-6F7D53D69AC8}" type="pres">
      <dgm:prSet presAssocID="{ECAF4B0A-CCFA-43DA-BC58-B905D5314D96}" presName="dummy2a" presStyleCnt="0"/>
      <dgm:spPr/>
    </dgm:pt>
    <dgm:pt modelId="{6C00FED1-8BD8-42AD-B0B2-6C34D611D1B6}" type="pres">
      <dgm:prSet presAssocID="{ECAF4B0A-CCFA-43DA-BC58-B905D5314D96}" presName="dummy2b" presStyleCnt="0"/>
      <dgm:spPr/>
    </dgm:pt>
    <dgm:pt modelId="{D722F70E-1361-4035-BCDA-22602544A512}" type="pres">
      <dgm:prSet presAssocID="{ECAF4B0A-CCFA-43DA-BC58-B905D5314D9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ED5F5D-F0A8-400B-BBAC-7ABC3BBA5C85}" type="pres">
      <dgm:prSet presAssocID="{ECAF4B0A-CCFA-43DA-BC58-B905D5314D96}" presName="wedge3" presStyleLbl="node1" presStyleIdx="2" presStyleCnt="3"/>
      <dgm:spPr/>
      <dgm:t>
        <a:bodyPr/>
        <a:lstStyle/>
        <a:p>
          <a:endParaRPr lang="en-US"/>
        </a:p>
      </dgm:t>
    </dgm:pt>
    <dgm:pt modelId="{C6320763-B1C4-448C-8232-911358DF31FA}" type="pres">
      <dgm:prSet presAssocID="{ECAF4B0A-CCFA-43DA-BC58-B905D5314D96}" presName="dummy3a" presStyleCnt="0"/>
      <dgm:spPr/>
    </dgm:pt>
    <dgm:pt modelId="{1ECB8D9B-A368-401E-98AF-D8A5EB2C692F}" type="pres">
      <dgm:prSet presAssocID="{ECAF4B0A-CCFA-43DA-BC58-B905D5314D96}" presName="dummy3b" presStyleCnt="0"/>
      <dgm:spPr/>
    </dgm:pt>
    <dgm:pt modelId="{4C273C2C-9E0D-42E7-8306-8E1E23C74569}" type="pres">
      <dgm:prSet presAssocID="{ECAF4B0A-CCFA-43DA-BC58-B905D5314D9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D3D7E-0DF8-4B11-B4B8-074EE40A9F74}" type="pres">
      <dgm:prSet presAssocID="{07149818-19BB-4FBF-A9F8-331B861498E2}" presName="arrowWedge1" presStyleLbl="fgSibTrans2D1" presStyleIdx="0" presStyleCnt="3"/>
      <dgm:spPr/>
    </dgm:pt>
    <dgm:pt modelId="{1FCA24B5-F19F-401D-ACB8-761A38267D15}" type="pres">
      <dgm:prSet presAssocID="{966095C0-5A76-44F8-B39A-AD50CF12CEA7}" presName="arrowWedge2" presStyleLbl="fgSibTrans2D1" presStyleIdx="1" presStyleCnt="3"/>
      <dgm:spPr/>
    </dgm:pt>
    <dgm:pt modelId="{6A4DD14A-FC81-4924-BC40-FEA70E745A2B}" type="pres">
      <dgm:prSet presAssocID="{A9CEE227-F58F-42EB-B48F-E01DD9714622}" presName="arrowWedge3" presStyleLbl="fgSibTrans2D1" presStyleIdx="2" presStyleCnt="3"/>
      <dgm:spPr/>
    </dgm:pt>
  </dgm:ptLst>
  <dgm:cxnLst>
    <dgm:cxn modelId="{98EE28C9-6E37-4203-9EA1-209EDDDF0536}" type="presOf" srcId="{7062D884-2888-459F-B76D-97EBEF0D34C0}" destId="{F74B2679-899A-42D5-A759-400C981DF4AD}" srcOrd="1" destOrd="0" presId="urn:microsoft.com/office/officeart/2005/8/layout/cycle8"/>
    <dgm:cxn modelId="{208582A8-3CB6-434A-BD33-E6F4E6B6720C}" type="presOf" srcId="{DB36E05F-AF11-4297-B629-F728F4E84C70}" destId="{EDED5F5D-F0A8-400B-BBAC-7ABC3BBA5C85}" srcOrd="0" destOrd="0" presId="urn:microsoft.com/office/officeart/2005/8/layout/cycle8"/>
    <dgm:cxn modelId="{0C99E8D0-3032-4269-B303-D65E9DCCE7BF}" type="presOf" srcId="{7062D884-2888-459F-B76D-97EBEF0D34C0}" destId="{5372844E-0EC5-464F-AB7B-6AE428347491}" srcOrd="0" destOrd="0" presId="urn:microsoft.com/office/officeart/2005/8/layout/cycle8"/>
    <dgm:cxn modelId="{0B31794D-218D-4003-8C0D-62B3218844F9}" type="presOf" srcId="{70D02C98-F555-4CA9-A2DC-13F3A33D940C}" destId="{D722F70E-1361-4035-BCDA-22602544A512}" srcOrd="1" destOrd="0" presId="urn:microsoft.com/office/officeart/2005/8/layout/cycle8"/>
    <dgm:cxn modelId="{40906352-6922-455A-8E1A-102F5BEC1426}" srcId="{ECAF4B0A-CCFA-43DA-BC58-B905D5314D96}" destId="{70D02C98-F555-4CA9-A2DC-13F3A33D940C}" srcOrd="1" destOrd="0" parTransId="{A321B4F6-BC71-4899-BB69-6DC8CC76E13E}" sibTransId="{966095C0-5A76-44F8-B39A-AD50CF12CEA7}"/>
    <dgm:cxn modelId="{50D2695E-B99E-4711-96CB-13E1B6FF1973}" type="presOf" srcId="{70D02C98-F555-4CA9-A2DC-13F3A33D940C}" destId="{29B8DF69-39A9-4236-8F52-91369889F040}" srcOrd="0" destOrd="0" presId="urn:microsoft.com/office/officeart/2005/8/layout/cycle8"/>
    <dgm:cxn modelId="{BE7E16A6-084A-4D97-9A1F-B21AE0E9893D}" srcId="{ECAF4B0A-CCFA-43DA-BC58-B905D5314D96}" destId="{DB36E05F-AF11-4297-B629-F728F4E84C70}" srcOrd="2" destOrd="0" parTransId="{3F054AE6-F7E4-4DF6-B985-99DCA61ADD58}" sibTransId="{A9CEE227-F58F-42EB-B48F-E01DD9714622}"/>
    <dgm:cxn modelId="{C03DB255-9CE4-4403-992C-DD75209006D4}" type="presOf" srcId="{ECAF4B0A-CCFA-43DA-BC58-B905D5314D96}" destId="{D6643C8E-3845-4CBD-8C70-3B79B2E49CD2}" srcOrd="0" destOrd="0" presId="urn:microsoft.com/office/officeart/2005/8/layout/cycle8"/>
    <dgm:cxn modelId="{47072140-12FE-42FF-A570-36BBE2196066}" srcId="{ECAF4B0A-CCFA-43DA-BC58-B905D5314D96}" destId="{7062D884-2888-459F-B76D-97EBEF0D34C0}" srcOrd="0" destOrd="0" parTransId="{A1AC38F8-EBA9-403C-9F05-5B88B5DE922D}" sibTransId="{07149818-19BB-4FBF-A9F8-331B861498E2}"/>
    <dgm:cxn modelId="{992763B6-383F-4A93-A676-B34F7C02A2A2}" type="presOf" srcId="{DB36E05F-AF11-4297-B629-F728F4E84C70}" destId="{4C273C2C-9E0D-42E7-8306-8E1E23C74569}" srcOrd="1" destOrd="0" presId="urn:microsoft.com/office/officeart/2005/8/layout/cycle8"/>
    <dgm:cxn modelId="{648B246B-7479-44AE-B02F-C1E670AA6E38}" type="presParOf" srcId="{D6643C8E-3845-4CBD-8C70-3B79B2E49CD2}" destId="{5372844E-0EC5-464F-AB7B-6AE428347491}" srcOrd="0" destOrd="0" presId="urn:microsoft.com/office/officeart/2005/8/layout/cycle8"/>
    <dgm:cxn modelId="{F18C8C99-1875-421C-951E-90C314ED84DC}" type="presParOf" srcId="{D6643C8E-3845-4CBD-8C70-3B79B2E49CD2}" destId="{F87C4543-E1F7-4314-A6E6-7475C402F0EB}" srcOrd="1" destOrd="0" presId="urn:microsoft.com/office/officeart/2005/8/layout/cycle8"/>
    <dgm:cxn modelId="{94C69447-549E-4701-BA95-D144F33817B4}" type="presParOf" srcId="{D6643C8E-3845-4CBD-8C70-3B79B2E49CD2}" destId="{36888BA7-D5FB-4D4D-B4B2-2C0826FB472F}" srcOrd="2" destOrd="0" presId="urn:microsoft.com/office/officeart/2005/8/layout/cycle8"/>
    <dgm:cxn modelId="{51D59FF5-E995-453A-969D-CD55047238DB}" type="presParOf" srcId="{D6643C8E-3845-4CBD-8C70-3B79B2E49CD2}" destId="{F74B2679-899A-42D5-A759-400C981DF4AD}" srcOrd="3" destOrd="0" presId="urn:microsoft.com/office/officeart/2005/8/layout/cycle8"/>
    <dgm:cxn modelId="{1540606C-4AC1-42DD-85E1-C107ECC2503E}" type="presParOf" srcId="{D6643C8E-3845-4CBD-8C70-3B79B2E49CD2}" destId="{29B8DF69-39A9-4236-8F52-91369889F040}" srcOrd="4" destOrd="0" presId="urn:microsoft.com/office/officeart/2005/8/layout/cycle8"/>
    <dgm:cxn modelId="{42DF419A-8BD2-4FE3-87F6-7573B28D97CE}" type="presParOf" srcId="{D6643C8E-3845-4CBD-8C70-3B79B2E49CD2}" destId="{9A9D22E0-DA78-4116-9FA8-6F7D53D69AC8}" srcOrd="5" destOrd="0" presId="urn:microsoft.com/office/officeart/2005/8/layout/cycle8"/>
    <dgm:cxn modelId="{79C19676-A081-4E80-8769-18EF82ABC9F2}" type="presParOf" srcId="{D6643C8E-3845-4CBD-8C70-3B79B2E49CD2}" destId="{6C00FED1-8BD8-42AD-B0B2-6C34D611D1B6}" srcOrd="6" destOrd="0" presId="urn:microsoft.com/office/officeart/2005/8/layout/cycle8"/>
    <dgm:cxn modelId="{ED153F15-9B23-4CBC-A9C2-2E9B1EDF9A91}" type="presParOf" srcId="{D6643C8E-3845-4CBD-8C70-3B79B2E49CD2}" destId="{D722F70E-1361-4035-BCDA-22602544A512}" srcOrd="7" destOrd="0" presId="urn:microsoft.com/office/officeart/2005/8/layout/cycle8"/>
    <dgm:cxn modelId="{006F278A-FF0A-4504-8974-AE880265950A}" type="presParOf" srcId="{D6643C8E-3845-4CBD-8C70-3B79B2E49CD2}" destId="{EDED5F5D-F0A8-400B-BBAC-7ABC3BBA5C85}" srcOrd="8" destOrd="0" presId="urn:microsoft.com/office/officeart/2005/8/layout/cycle8"/>
    <dgm:cxn modelId="{F282B4B6-41BA-437E-BD55-E7479C96114C}" type="presParOf" srcId="{D6643C8E-3845-4CBD-8C70-3B79B2E49CD2}" destId="{C6320763-B1C4-448C-8232-911358DF31FA}" srcOrd="9" destOrd="0" presId="urn:microsoft.com/office/officeart/2005/8/layout/cycle8"/>
    <dgm:cxn modelId="{AF2DF102-AA4B-49D7-9EF3-32ACD4D8BA03}" type="presParOf" srcId="{D6643C8E-3845-4CBD-8C70-3B79B2E49CD2}" destId="{1ECB8D9B-A368-401E-98AF-D8A5EB2C692F}" srcOrd="10" destOrd="0" presId="urn:microsoft.com/office/officeart/2005/8/layout/cycle8"/>
    <dgm:cxn modelId="{C733D5BC-1411-467C-A274-FAF99D5DA431}" type="presParOf" srcId="{D6643C8E-3845-4CBD-8C70-3B79B2E49CD2}" destId="{4C273C2C-9E0D-42E7-8306-8E1E23C74569}" srcOrd="11" destOrd="0" presId="urn:microsoft.com/office/officeart/2005/8/layout/cycle8"/>
    <dgm:cxn modelId="{00871AB5-8462-462F-AD6B-1E95B3B663E9}" type="presParOf" srcId="{D6643C8E-3845-4CBD-8C70-3B79B2E49CD2}" destId="{B6CD3D7E-0DF8-4B11-B4B8-074EE40A9F74}" srcOrd="12" destOrd="0" presId="urn:microsoft.com/office/officeart/2005/8/layout/cycle8"/>
    <dgm:cxn modelId="{D3B92393-75D7-437B-AC4B-855B6FF4087A}" type="presParOf" srcId="{D6643C8E-3845-4CBD-8C70-3B79B2E49CD2}" destId="{1FCA24B5-F19F-401D-ACB8-761A38267D15}" srcOrd="13" destOrd="0" presId="urn:microsoft.com/office/officeart/2005/8/layout/cycle8"/>
    <dgm:cxn modelId="{3AB34BCF-3E46-4393-BE6A-DCBCE1AD5A9F}" type="presParOf" srcId="{D6643C8E-3845-4CBD-8C70-3B79B2E49CD2}" destId="{6A4DD14A-FC81-4924-BC40-FEA70E745A2B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A8C88-E0B2-42F3-9290-45176BB21B50}">
      <dsp:nvSpPr>
        <dsp:cNvPr id="0" name=""/>
        <dsp:cNvSpPr/>
      </dsp:nvSpPr>
      <dsp:spPr>
        <a:xfrm>
          <a:off x="2701816" y="1088311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7F840-32AF-4C39-8BB7-DB1DC2150749}">
      <dsp:nvSpPr>
        <dsp:cNvPr id="0" name=""/>
        <dsp:cNvSpPr/>
      </dsp:nvSpPr>
      <dsp:spPr>
        <a:xfrm>
          <a:off x="2505823" y="1088311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579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5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DB235-7A4C-4258-AE04-BA6D8B55D77A}">
      <dsp:nvSpPr>
        <dsp:cNvPr id="0" name=""/>
        <dsp:cNvSpPr/>
      </dsp:nvSpPr>
      <dsp:spPr>
        <a:xfrm>
          <a:off x="2334623" y="1088311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157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4653C4-C795-4C6A-9034-0CC9349BF571}">
      <dsp:nvSpPr>
        <dsp:cNvPr id="0" name=""/>
        <dsp:cNvSpPr/>
      </dsp:nvSpPr>
      <dsp:spPr>
        <a:xfrm>
          <a:off x="2207183" y="1088311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736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7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0D358-8194-400A-B3EB-29AF33F829C6}">
      <dsp:nvSpPr>
        <dsp:cNvPr id="0" name=""/>
        <dsp:cNvSpPr/>
      </dsp:nvSpPr>
      <dsp:spPr>
        <a:xfrm>
          <a:off x="2259122" y="1088311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2314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2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18776-E4D6-4D49-8B5D-8F093A4212EA}">
      <dsp:nvSpPr>
        <dsp:cNvPr id="0" name=""/>
        <dsp:cNvSpPr/>
      </dsp:nvSpPr>
      <dsp:spPr>
        <a:xfrm>
          <a:off x="2185526" y="1017076"/>
          <a:ext cx="213878" cy="214050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2893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28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943A5-B411-449B-A85B-24969A8B36A3}">
      <dsp:nvSpPr>
        <dsp:cNvPr id="0" name=""/>
        <dsp:cNvSpPr/>
      </dsp:nvSpPr>
      <dsp:spPr>
        <a:xfrm>
          <a:off x="2527435" y="867401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3471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3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C1174-93CB-4C90-86CA-ADA63966A054}">
      <dsp:nvSpPr>
        <dsp:cNvPr id="0" name=""/>
        <dsp:cNvSpPr/>
      </dsp:nvSpPr>
      <dsp:spPr>
        <a:xfrm>
          <a:off x="2527435" y="1310804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405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40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28685-1356-4D10-9B91-0EC5423A0D28}">
      <dsp:nvSpPr>
        <dsp:cNvPr id="0" name=""/>
        <dsp:cNvSpPr/>
      </dsp:nvSpPr>
      <dsp:spPr>
        <a:xfrm>
          <a:off x="2622823" y="963434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4628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4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F8E022-CCA0-4C78-92A8-EE8067CA78EA}">
      <dsp:nvSpPr>
        <dsp:cNvPr id="0" name=""/>
        <dsp:cNvSpPr/>
      </dsp:nvSpPr>
      <dsp:spPr>
        <a:xfrm>
          <a:off x="2629157" y="1215299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5207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5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398DE-D124-418D-A8F8-A6D04A57BE74}">
      <dsp:nvSpPr>
        <dsp:cNvPr id="0" name=""/>
        <dsp:cNvSpPr/>
      </dsp:nvSpPr>
      <dsp:spPr>
        <a:xfrm>
          <a:off x="1361143" y="600409"/>
          <a:ext cx="1082804" cy="1082916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5785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5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/>
            <a:t>Queda vendas Q</a:t>
          </a:r>
          <a:r>
            <a:rPr lang="pt-BR" sz="1200" kern="1200" dirty="0"/>
            <a:t>B</a:t>
          </a:r>
          <a:endParaRPr lang="en-US" sz="1200" kern="1200" dirty="0"/>
        </a:p>
      </dsp:txBody>
      <dsp:txXfrm>
        <a:off x="1519716" y="758998"/>
        <a:ext cx="765658" cy="765738"/>
      </dsp:txXfrm>
    </dsp:sp>
    <dsp:sp modelId="{D2BA649F-24D3-4CEC-8289-B294767039F5}">
      <dsp:nvSpPr>
        <dsp:cNvPr id="0" name=""/>
        <dsp:cNvSpPr/>
      </dsp:nvSpPr>
      <dsp:spPr>
        <a:xfrm>
          <a:off x="1280287" y="507894"/>
          <a:ext cx="213878" cy="214050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6364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63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64337-FDE6-4581-BC8F-7CF5C14BA78E}">
      <dsp:nvSpPr>
        <dsp:cNvPr id="0" name=""/>
        <dsp:cNvSpPr/>
      </dsp:nvSpPr>
      <dsp:spPr>
        <a:xfrm>
          <a:off x="1143167" y="394977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6943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69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FCBB6-3360-49F2-8109-32C827A87C77}">
      <dsp:nvSpPr>
        <dsp:cNvPr id="0" name=""/>
        <dsp:cNvSpPr/>
      </dsp:nvSpPr>
      <dsp:spPr>
        <a:xfrm>
          <a:off x="914757" y="394977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7521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75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481CF-E6C7-498F-BF56-4D14337A63F0}">
      <dsp:nvSpPr>
        <dsp:cNvPr id="0" name=""/>
        <dsp:cNvSpPr/>
      </dsp:nvSpPr>
      <dsp:spPr>
        <a:xfrm>
          <a:off x="686347" y="394977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810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81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3F804-8C36-4911-A8C6-FB53510248E9}">
      <dsp:nvSpPr>
        <dsp:cNvPr id="0" name=""/>
        <dsp:cNvSpPr/>
      </dsp:nvSpPr>
      <dsp:spPr>
        <a:xfrm>
          <a:off x="457937" y="394977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8678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86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FAF89-B9A9-424D-BB24-92CAA27EF27F}">
      <dsp:nvSpPr>
        <dsp:cNvPr id="0" name=""/>
        <dsp:cNvSpPr/>
      </dsp:nvSpPr>
      <dsp:spPr>
        <a:xfrm>
          <a:off x="229155" y="394977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9257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92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90755-6531-4F88-AEC0-9D13ED6987F5}">
      <dsp:nvSpPr>
        <dsp:cNvPr id="0" name=""/>
        <dsp:cNvSpPr/>
      </dsp:nvSpPr>
      <dsp:spPr>
        <a:xfrm>
          <a:off x="745" y="394977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9835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98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1DA7A-02BA-45E2-B06F-C07D6048DEE1}">
      <dsp:nvSpPr>
        <dsp:cNvPr id="0" name=""/>
        <dsp:cNvSpPr/>
      </dsp:nvSpPr>
      <dsp:spPr>
        <a:xfrm>
          <a:off x="0" y="119015"/>
          <a:ext cx="1253459" cy="27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/>
            <a:t>Descontos iguais</a:t>
          </a:r>
          <a:endParaRPr lang="en-US" sz="1400" kern="1200" dirty="0"/>
        </a:p>
      </dsp:txBody>
      <dsp:txXfrm>
        <a:off x="0" y="119015"/>
        <a:ext cx="1253459" cy="275082"/>
      </dsp:txXfrm>
    </dsp:sp>
    <dsp:sp modelId="{611B91EF-A5C0-4702-98A9-242F62BC666A}">
      <dsp:nvSpPr>
        <dsp:cNvPr id="0" name=""/>
        <dsp:cNvSpPr/>
      </dsp:nvSpPr>
      <dsp:spPr>
        <a:xfrm>
          <a:off x="1058212" y="1034842"/>
          <a:ext cx="213878" cy="214050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1571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15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0A54D-904D-4F1C-ADCF-3974A5CD2BFA}">
      <dsp:nvSpPr>
        <dsp:cNvPr id="0" name=""/>
        <dsp:cNvSpPr/>
      </dsp:nvSpPr>
      <dsp:spPr>
        <a:xfrm>
          <a:off x="846569" y="1088311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2149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21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2EF27-ECDF-4069-BBDE-7B73E66B2173}">
      <dsp:nvSpPr>
        <dsp:cNvPr id="0" name=""/>
        <dsp:cNvSpPr/>
      </dsp:nvSpPr>
      <dsp:spPr>
        <a:xfrm>
          <a:off x="635299" y="1088311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2728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27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EAF60-3ED4-49CC-B974-5E48305A3FAB}">
      <dsp:nvSpPr>
        <dsp:cNvPr id="0" name=""/>
        <dsp:cNvSpPr/>
      </dsp:nvSpPr>
      <dsp:spPr>
        <a:xfrm>
          <a:off x="423657" y="1088311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3307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3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D0FD7-D11C-4E2D-8EFE-9779D0E1C360}">
      <dsp:nvSpPr>
        <dsp:cNvPr id="0" name=""/>
        <dsp:cNvSpPr/>
      </dsp:nvSpPr>
      <dsp:spPr>
        <a:xfrm>
          <a:off x="212387" y="1088311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3885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38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8CBE0-4F1A-40EE-BBFD-1DC149D10705}">
      <dsp:nvSpPr>
        <dsp:cNvPr id="0" name=""/>
        <dsp:cNvSpPr/>
      </dsp:nvSpPr>
      <dsp:spPr>
        <a:xfrm>
          <a:off x="745" y="1088311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4464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4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747C4-D753-493C-9728-E2E4CDC5CFD2}">
      <dsp:nvSpPr>
        <dsp:cNvPr id="0" name=""/>
        <dsp:cNvSpPr/>
      </dsp:nvSpPr>
      <dsp:spPr>
        <a:xfrm>
          <a:off x="130812" y="840802"/>
          <a:ext cx="947919" cy="27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/>
            <a:t>NRP*</a:t>
          </a:r>
          <a:endParaRPr lang="en-US" sz="1400" kern="1200" dirty="0"/>
        </a:p>
      </dsp:txBody>
      <dsp:txXfrm>
        <a:off x="130812" y="840802"/>
        <a:ext cx="947919" cy="275082"/>
      </dsp:txXfrm>
    </dsp:sp>
    <dsp:sp modelId="{00CC17F8-8630-46D3-9743-C88166A8AA7C}">
      <dsp:nvSpPr>
        <dsp:cNvPr id="0" name=""/>
        <dsp:cNvSpPr/>
      </dsp:nvSpPr>
      <dsp:spPr>
        <a:xfrm>
          <a:off x="1280287" y="1552996"/>
          <a:ext cx="213878" cy="214050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5621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56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57BAC-E211-452C-AAA7-4C1413D6DC4B}">
      <dsp:nvSpPr>
        <dsp:cNvPr id="0" name=""/>
        <dsp:cNvSpPr/>
      </dsp:nvSpPr>
      <dsp:spPr>
        <a:xfrm>
          <a:off x="1143167" y="1770916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6199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61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55F67-3A2D-4831-8B36-3CDF758FEDC7}">
      <dsp:nvSpPr>
        <dsp:cNvPr id="0" name=""/>
        <dsp:cNvSpPr/>
      </dsp:nvSpPr>
      <dsp:spPr>
        <a:xfrm>
          <a:off x="914757" y="1770916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6778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67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5B167-4837-4782-9E69-DE878A23A696}">
      <dsp:nvSpPr>
        <dsp:cNvPr id="0" name=""/>
        <dsp:cNvSpPr/>
      </dsp:nvSpPr>
      <dsp:spPr>
        <a:xfrm>
          <a:off x="686347" y="1770916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7356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73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00933-0603-469C-9D07-991B8A433383}">
      <dsp:nvSpPr>
        <dsp:cNvPr id="0" name=""/>
        <dsp:cNvSpPr/>
      </dsp:nvSpPr>
      <dsp:spPr>
        <a:xfrm>
          <a:off x="457937" y="1770916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7935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79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539AF-A929-46AD-9673-BF3C760560D6}">
      <dsp:nvSpPr>
        <dsp:cNvPr id="0" name=""/>
        <dsp:cNvSpPr/>
      </dsp:nvSpPr>
      <dsp:spPr>
        <a:xfrm>
          <a:off x="229155" y="1770916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8513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8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CE681-73B0-483F-8BF6-54B9BA324B67}">
      <dsp:nvSpPr>
        <dsp:cNvPr id="0" name=""/>
        <dsp:cNvSpPr/>
      </dsp:nvSpPr>
      <dsp:spPr>
        <a:xfrm>
          <a:off x="745" y="1770916"/>
          <a:ext cx="106939" cy="106937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19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D1530-6990-4111-AE50-6B7AC64894DC}">
      <dsp:nvSpPr>
        <dsp:cNvPr id="0" name=""/>
        <dsp:cNvSpPr/>
      </dsp:nvSpPr>
      <dsp:spPr>
        <a:xfrm>
          <a:off x="0" y="1494779"/>
          <a:ext cx="1253459" cy="275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err="1"/>
            <a:t>Infos</a:t>
          </a:r>
          <a:r>
            <a:rPr lang="pt-BR" sz="1400" kern="1200" dirty="0"/>
            <a:t> Divergentes</a:t>
          </a:r>
          <a:endParaRPr lang="en-US" sz="1400" kern="1200" dirty="0"/>
        </a:p>
      </dsp:txBody>
      <dsp:txXfrm>
        <a:off x="0" y="1494779"/>
        <a:ext cx="1253459" cy="275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2844E-0EC5-464F-AB7B-6AE428347491}">
      <dsp:nvSpPr>
        <dsp:cNvPr id="0" name=""/>
        <dsp:cNvSpPr/>
      </dsp:nvSpPr>
      <dsp:spPr>
        <a:xfrm>
          <a:off x="480585" y="202204"/>
          <a:ext cx="2613098" cy="2613098"/>
        </a:xfrm>
        <a:prstGeom prst="pie">
          <a:avLst>
            <a:gd name="adj1" fmla="val 16200000"/>
            <a:gd name="adj2" fmla="val 1800000"/>
          </a:avLst>
        </a:prstGeom>
        <a:solidFill>
          <a:srgbClr val="FCA00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/>
            <a:t>Menor visibilidade do Polo no QB</a:t>
          </a:r>
          <a:endParaRPr lang="en-US" sz="1100" kern="1200" dirty="0"/>
        </a:p>
      </dsp:txBody>
      <dsp:txXfrm>
        <a:off x="1857751" y="755932"/>
        <a:ext cx="933249" cy="777708"/>
      </dsp:txXfrm>
    </dsp:sp>
    <dsp:sp modelId="{29B8DF69-39A9-4236-8F52-91369889F040}">
      <dsp:nvSpPr>
        <dsp:cNvPr id="0" name=""/>
        <dsp:cNvSpPr/>
      </dsp:nvSpPr>
      <dsp:spPr>
        <a:xfrm>
          <a:off x="426768" y="295529"/>
          <a:ext cx="2613098" cy="2613098"/>
        </a:xfrm>
        <a:prstGeom prst="pie">
          <a:avLst>
            <a:gd name="adj1" fmla="val 1800000"/>
            <a:gd name="adj2" fmla="val 900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/>
            <a:t>Menor conversão </a:t>
          </a:r>
          <a:br>
            <a:rPr lang="pt-BR" sz="1100" kern="1200" dirty="0"/>
          </a:br>
          <a:r>
            <a:rPr lang="pt-BR" sz="1100" kern="1200" dirty="0"/>
            <a:t>de alunos</a:t>
          </a:r>
          <a:endParaRPr lang="en-US" sz="1100" kern="1200" dirty="0"/>
        </a:p>
      </dsp:txBody>
      <dsp:txXfrm>
        <a:off x="1048934" y="1990932"/>
        <a:ext cx="1399874" cy="684383"/>
      </dsp:txXfrm>
    </dsp:sp>
    <dsp:sp modelId="{EDED5F5D-F0A8-400B-BBAC-7ABC3BBA5C85}">
      <dsp:nvSpPr>
        <dsp:cNvPr id="0" name=""/>
        <dsp:cNvSpPr/>
      </dsp:nvSpPr>
      <dsp:spPr>
        <a:xfrm>
          <a:off x="372951" y="202204"/>
          <a:ext cx="2613098" cy="2613098"/>
        </a:xfrm>
        <a:prstGeom prst="pie">
          <a:avLst>
            <a:gd name="adj1" fmla="val 9000000"/>
            <a:gd name="adj2" fmla="val 16200000"/>
          </a:avLst>
        </a:prstGeom>
        <a:solidFill>
          <a:srgbClr val="17A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100" kern="1200" dirty="0"/>
            <a:t>Queda no ranqueamento do Polo na busca</a:t>
          </a:r>
          <a:endParaRPr lang="en-US" sz="1100" kern="1200" dirty="0"/>
        </a:p>
      </dsp:txBody>
      <dsp:txXfrm>
        <a:off x="675635" y="755932"/>
        <a:ext cx="933249" cy="777708"/>
      </dsp:txXfrm>
    </dsp:sp>
    <dsp:sp modelId="{B6CD3D7E-0DF8-4B11-B4B8-074EE40A9F74}">
      <dsp:nvSpPr>
        <dsp:cNvPr id="0" name=""/>
        <dsp:cNvSpPr/>
      </dsp:nvSpPr>
      <dsp:spPr>
        <a:xfrm>
          <a:off x="319038" y="40440"/>
          <a:ext cx="2936625" cy="293662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A24B5-F19F-401D-ACB8-761A38267D15}">
      <dsp:nvSpPr>
        <dsp:cNvPr id="0" name=""/>
        <dsp:cNvSpPr/>
      </dsp:nvSpPr>
      <dsp:spPr>
        <a:xfrm>
          <a:off x="265005" y="133600"/>
          <a:ext cx="2936625" cy="293662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DD14A-FC81-4924-BC40-FEA70E745A2B}">
      <dsp:nvSpPr>
        <dsp:cNvPr id="0" name=""/>
        <dsp:cNvSpPr/>
      </dsp:nvSpPr>
      <dsp:spPr>
        <a:xfrm>
          <a:off x="210972" y="40440"/>
          <a:ext cx="2936625" cy="293662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34F551-1ADB-46C5-B4EC-5C4540CF03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D4E54-C1A8-4673-8F3D-A9F7E83C30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F58E0-5BB0-4155-8667-57D937BAE1DA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128DB-6CA4-4393-A642-B1BB44F9A7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8E3F1-FD86-4E85-A8E2-2FA59AAF30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30FD4-8CB3-4838-B626-840E9ACF0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43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6F509-3684-A043-9E54-DB4C6E01462D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5A38F-8930-C247-AC8E-985C32B51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423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387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ef8699db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ef8699db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709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21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7e3013a26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7e3013a26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95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289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4a19f6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4a19f6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u="sng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Conceito</a:t>
            </a:r>
            <a:r>
              <a:rPr lang="pt-BR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: Essa análise se fundamenta no comportamento de busca e processo decisório do aluno. Ao realizar a pesquisa de um curso ou IES no site, ele também clica em ofertas de outras instituições. Com base nas páginas de oferta observadas, o aluno toma a decisão de em qual IES cursar. À partir disso, conseguimos extrair pela perspectiva da IES quantos alunos ela ganhou ou perdeu com relação a seus principais concorrentes (com base na perspectiva de escolha discente).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5520-B005-44CD-BCE3-85612C78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FA377-B840-45BC-BC17-21CB85AB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6BB68-EE83-476E-85C1-BCDD47D43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C34EC-7962-4AFE-B766-7745D451662D}" type="datetimeFigureOut">
              <a:rPr lang="pt-BR" smtClean="0"/>
              <a:t>11/04/2019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44620-3936-47CA-9A55-BD4FFCD6D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0456E-A72C-4460-BF73-663655FB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3EA7-0005-4E0E-A71E-A327B52F8F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2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6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67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888" tIns="121888" rIns="121888" bIns="121888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121888" tIns="121888" rIns="121888" bIns="121888" anchor="t" anchorCtr="0"/>
          <a:lstStyle>
            <a:lvl1pPr marL="304770" lvl="0" indent="-30477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609539" lvl="1" indent="-270906">
              <a:spcBef>
                <a:spcPts val="2133"/>
              </a:spcBef>
              <a:spcAft>
                <a:spcPts val="0"/>
              </a:spcAft>
              <a:buSzPts val="2800"/>
              <a:buChar char="○"/>
              <a:defRPr/>
            </a:lvl2pPr>
            <a:lvl3pPr marL="914309" lvl="2" indent="-270906">
              <a:spcBef>
                <a:spcPts val="2133"/>
              </a:spcBef>
              <a:spcAft>
                <a:spcPts val="0"/>
              </a:spcAft>
              <a:buSzPts val="2800"/>
              <a:buChar char="■"/>
              <a:defRPr/>
            </a:lvl3pPr>
            <a:lvl4pPr marL="1219078" lvl="3" indent="-270906">
              <a:spcBef>
                <a:spcPts val="2133"/>
              </a:spcBef>
              <a:spcAft>
                <a:spcPts val="0"/>
              </a:spcAft>
              <a:buSzPts val="2800"/>
              <a:buChar char="●"/>
              <a:defRPr/>
            </a:lvl4pPr>
            <a:lvl5pPr marL="1523848" lvl="4" indent="-270906">
              <a:spcBef>
                <a:spcPts val="2133"/>
              </a:spcBef>
              <a:spcAft>
                <a:spcPts val="0"/>
              </a:spcAft>
              <a:buSzPts val="2800"/>
              <a:buChar char="○"/>
              <a:defRPr/>
            </a:lvl5pPr>
            <a:lvl6pPr marL="1828617" lvl="5" indent="-270906">
              <a:spcBef>
                <a:spcPts val="2133"/>
              </a:spcBef>
              <a:spcAft>
                <a:spcPts val="0"/>
              </a:spcAft>
              <a:buSzPts val="2800"/>
              <a:buChar char="■"/>
              <a:defRPr/>
            </a:lvl6pPr>
            <a:lvl7pPr marL="2133387" lvl="6" indent="-270906">
              <a:spcBef>
                <a:spcPts val="2133"/>
              </a:spcBef>
              <a:spcAft>
                <a:spcPts val="0"/>
              </a:spcAft>
              <a:buSzPts val="2800"/>
              <a:buChar char="●"/>
              <a:defRPr/>
            </a:lvl7pPr>
            <a:lvl8pPr marL="2438156" lvl="7" indent="-270906">
              <a:spcBef>
                <a:spcPts val="2133"/>
              </a:spcBef>
              <a:spcAft>
                <a:spcPts val="0"/>
              </a:spcAft>
              <a:buSzPts val="2800"/>
              <a:buChar char="○"/>
              <a:defRPr/>
            </a:lvl8pPr>
            <a:lvl9pPr marL="2742926" lvl="8" indent="-270906">
              <a:spcBef>
                <a:spcPts val="2133"/>
              </a:spcBef>
              <a:spcAft>
                <a:spcPts val="2133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88" tIns="121888" rIns="121888" bIns="121888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910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251204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AEA29-1B67-754F-800E-C4203E7085E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F7293-EC7B-B648-A62B-2FFBD105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3" r:id="rId3"/>
    <p:sldLayoutId id="214748368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A8D">
              <a:alpha val="65000"/>
            </a:srgbClr>
          </a:solidFill>
          <a:ln>
            <a:noFill/>
          </a:ln>
        </p:spPr>
        <p:txBody>
          <a:bodyPr spcFirstLastPara="1" wrap="square" lIns="47612" tIns="47612" rIns="47612" bIns="47612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3266117"/>
            <a:ext cx="12192000" cy="2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x-none" sz="4400" b="1" dirty="0">
                <a:solidFill>
                  <a:srgbClr val="FFFFFF"/>
                </a:solidFill>
                <a:latin typeface="Proxima Nova Bold"/>
                <a:ea typeface="Open Sans"/>
                <a:cs typeface="Proxima Nova Bold"/>
                <a:sym typeface="Open Sans"/>
              </a:rPr>
              <a:t>Resultados da captação no Quero Bolsa</a:t>
            </a:r>
            <a:endParaRPr sz="4400" b="1" dirty="0">
              <a:solidFill>
                <a:srgbClr val="FFFFFF"/>
              </a:solidFill>
              <a:latin typeface="Proxima Nova Bold"/>
              <a:ea typeface="Open Sans"/>
              <a:cs typeface="Proxima Nova Bold"/>
              <a:sym typeface="Open Sans"/>
            </a:endParaRPr>
          </a:p>
          <a:p>
            <a:pPr algn="ctr">
              <a:lnSpc>
                <a:spcPct val="115000"/>
              </a:lnSpc>
            </a:pPr>
            <a:r>
              <a:rPr lang="en-US" sz="2200" dirty="0">
                <a:solidFill>
                  <a:srgbClr val="FFFFFF"/>
                </a:solidFill>
                <a:latin typeface="Proxima Nova Bold"/>
                <a:ea typeface="Open Sans"/>
                <a:cs typeface="Proxima Nova Bold"/>
                <a:sym typeface="Open Sans"/>
              </a:rPr>
              <a:t>[IES_NAME_SEMESTER]</a:t>
            </a:r>
            <a:endParaRPr sz="2200" dirty="0">
              <a:solidFill>
                <a:srgbClr val="FFFFFF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834" y="787517"/>
            <a:ext cx="4003866" cy="158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102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Otimização da atratividade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8;p15"/>
          <p:cNvSpPr txBox="1"/>
          <p:nvPr/>
        </p:nvSpPr>
        <p:spPr>
          <a:xfrm>
            <a:off x="722600" y="1232496"/>
            <a:ext cx="10746800" cy="3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1500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721AF-022C-45A6-8C45-02F3963B5F4F}"/>
              </a:ext>
            </a:extLst>
          </p:cNvPr>
          <p:cNvSpPr txBox="1"/>
          <p:nvPr/>
        </p:nvSpPr>
        <p:spPr>
          <a:xfrm>
            <a:off x="335601" y="6101155"/>
            <a:ext cx="2592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575757"/>
                </a:solidFill>
                <a:latin typeface="Proxima Nova Bold"/>
                <a:ea typeface="Proxima Nova" charset="0"/>
                <a:cs typeface="Proxima Nova Bold"/>
              </a:rPr>
              <a:t>Adequar o portfólio às suas demandas regionais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E9757E7-A60A-4598-988B-42830D3E83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051245"/>
              </p:ext>
            </p:extLst>
          </p:nvPr>
        </p:nvGraphicFramePr>
        <p:xfrm>
          <a:off x="3127420" y="1800630"/>
          <a:ext cx="5937161" cy="3189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Google Shape;122;p16">
            <a:extLst>
              <a:ext uri="{FF2B5EF4-FFF2-40B4-BE49-F238E27FC236}">
                <a16:creationId xmlns:a16="http://schemas.microsoft.com/office/drawing/2014/main" id="{29FC184D-0241-4EA9-AA49-D52A479397A9}"/>
              </a:ext>
            </a:extLst>
          </p:cNvPr>
          <p:cNvSpPr txBox="1"/>
          <p:nvPr/>
        </p:nvSpPr>
        <p:spPr>
          <a:xfrm>
            <a:off x="354200" y="1207980"/>
            <a:ext cx="11483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500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Ofertas mais atrativas são melhores rankeadas. Melhor rankeamento tem mais probabilidade de venda.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CC98AE-7A3D-456F-9662-A91E95E5603E}"/>
              </a:ext>
            </a:extLst>
          </p:cNvPr>
          <p:cNvSpPr/>
          <p:nvPr/>
        </p:nvSpPr>
        <p:spPr>
          <a:xfrm>
            <a:off x="9121794" y="5993433"/>
            <a:ext cx="27623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575757"/>
                </a:solidFill>
                <a:latin typeface="Proxima Nova Bold"/>
                <a:ea typeface="Proxima Nova" charset="0"/>
                <a:cs typeface="Proxima Nova Bold"/>
              </a:rPr>
              <a:t>Melhorar posicionamento das ofertas em cada momento da captação.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D4020-9D03-44AF-B87B-655774C1632A}"/>
              </a:ext>
            </a:extLst>
          </p:cNvPr>
          <p:cNvSpPr/>
          <p:nvPr/>
        </p:nvSpPr>
        <p:spPr>
          <a:xfrm>
            <a:off x="3246501" y="6101155"/>
            <a:ext cx="2619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575757"/>
                </a:solidFill>
                <a:latin typeface="Proxima Nova Bold"/>
                <a:ea typeface="Proxima Nova" charset="0"/>
                <a:cs typeface="Proxima Nova Bold"/>
              </a:rPr>
              <a:t>Aderir às campanhas e novos produtos do Quero Bolsa.</a:t>
            </a:r>
          </a:p>
        </p:txBody>
      </p:sp>
      <p:sp>
        <p:nvSpPr>
          <p:cNvPr id="14" name="Google Shape;122;p16">
            <a:extLst>
              <a:ext uri="{FF2B5EF4-FFF2-40B4-BE49-F238E27FC236}">
                <a16:creationId xmlns:a16="http://schemas.microsoft.com/office/drawing/2014/main" id="{5760CBDE-8206-42E6-B962-E2246BF9C71E}"/>
              </a:ext>
            </a:extLst>
          </p:cNvPr>
          <p:cNvSpPr txBox="1"/>
          <p:nvPr/>
        </p:nvSpPr>
        <p:spPr>
          <a:xfrm>
            <a:off x="354200" y="5490296"/>
            <a:ext cx="11483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500" b="1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Algumas iniciativas para a otimização da atratividade: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58649-1FCA-49C3-94D3-13C6D95AD3CB}"/>
              </a:ext>
            </a:extLst>
          </p:cNvPr>
          <p:cNvSpPr/>
          <p:nvPr/>
        </p:nvSpPr>
        <p:spPr>
          <a:xfrm>
            <a:off x="6184147" y="6208877"/>
            <a:ext cx="26196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575757"/>
                </a:solidFill>
                <a:latin typeface="Proxima Nova Bold"/>
                <a:ea typeface="Proxima Nova" charset="0"/>
                <a:cs typeface="Proxima Nova Bold"/>
              </a:rPr>
              <a:t>Ofertas sempre no ar</a:t>
            </a:r>
          </a:p>
        </p:txBody>
      </p:sp>
    </p:spTree>
    <p:extLst>
      <p:ext uri="{BB962C8B-B14F-4D97-AF65-F5344CB8AC3E}">
        <p14:creationId xmlns:p14="http://schemas.microsoft.com/office/powerpoint/2010/main" val="235160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3B814F5E-45BB-426C-860F-8CE54FFCD0EA}"/>
              </a:ext>
            </a:extLst>
          </p:cNvPr>
          <p:cNvSpPr/>
          <p:nvPr/>
        </p:nvSpPr>
        <p:spPr>
          <a:xfrm>
            <a:off x="6551491" y="2648379"/>
            <a:ext cx="2555653" cy="1512222"/>
          </a:xfrm>
          <a:prstGeom prst="rightArrow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Otimização da taxa de sucesso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8;p15"/>
          <p:cNvSpPr txBox="1"/>
          <p:nvPr/>
        </p:nvSpPr>
        <p:spPr>
          <a:xfrm>
            <a:off x="722600" y="1232496"/>
            <a:ext cx="10746800" cy="3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1500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721AF-022C-45A6-8C45-02F3963B5F4F}"/>
              </a:ext>
            </a:extLst>
          </p:cNvPr>
          <p:cNvSpPr txBox="1"/>
          <p:nvPr/>
        </p:nvSpPr>
        <p:spPr>
          <a:xfrm>
            <a:off x="722600" y="5993433"/>
            <a:ext cx="311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575757"/>
                </a:solidFill>
                <a:latin typeface="Proxima Nova Bold"/>
                <a:ea typeface="Proxima Nova" charset="0"/>
                <a:cs typeface="Proxima Nova Bold"/>
              </a:rPr>
              <a:t>Alinhamento de valores entre balcão da IES e canal.</a:t>
            </a:r>
          </a:p>
        </p:txBody>
      </p:sp>
      <p:sp>
        <p:nvSpPr>
          <p:cNvPr id="12" name="Google Shape;122;p16">
            <a:extLst>
              <a:ext uri="{FF2B5EF4-FFF2-40B4-BE49-F238E27FC236}">
                <a16:creationId xmlns:a16="http://schemas.microsoft.com/office/drawing/2014/main" id="{29FC184D-0241-4EA9-AA49-D52A479397A9}"/>
              </a:ext>
            </a:extLst>
          </p:cNvPr>
          <p:cNvSpPr txBox="1"/>
          <p:nvPr/>
        </p:nvSpPr>
        <p:spPr>
          <a:xfrm>
            <a:off x="354200" y="1207980"/>
            <a:ext cx="11483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500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A taxa mostra que a oferta possui retorno financeiro para o aluno e o alinhamento do balcão.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CC98AE-7A3D-456F-9662-A91E95E5603E}"/>
              </a:ext>
            </a:extLst>
          </p:cNvPr>
          <p:cNvSpPr/>
          <p:nvPr/>
        </p:nvSpPr>
        <p:spPr>
          <a:xfrm>
            <a:off x="8353169" y="5993433"/>
            <a:ext cx="33198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575757"/>
                </a:solidFill>
                <a:latin typeface="Proxima Nova Bold"/>
                <a:ea typeface="Proxima Nova" charset="0"/>
                <a:cs typeface="Proxima Nova Bold"/>
              </a:rPr>
              <a:t>Manter informações das ofertas atualizadas.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D4020-9D03-44AF-B87B-655774C1632A}"/>
              </a:ext>
            </a:extLst>
          </p:cNvPr>
          <p:cNvSpPr/>
          <p:nvPr/>
        </p:nvSpPr>
        <p:spPr>
          <a:xfrm>
            <a:off x="4537884" y="5993433"/>
            <a:ext cx="3116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575757"/>
                </a:solidFill>
                <a:latin typeface="Proxima Nova Bold"/>
                <a:ea typeface="Proxima Nova" charset="0"/>
                <a:cs typeface="Proxima Nova Bold"/>
              </a:rPr>
              <a:t>Diferenciação entre o desconto do QB e o do balcão.</a:t>
            </a:r>
          </a:p>
        </p:txBody>
      </p:sp>
      <p:sp>
        <p:nvSpPr>
          <p:cNvPr id="14" name="Google Shape;122;p16">
            <a:extLst>
              <a:ext uri="{FF2B5EF4-FFF2-40B4-BE49-F238E27FC236}">
                <a16:creationId xmlns:a16="http://schemas.microsoft.com/office/drawing/2014/main" id="{5760CBDE-8206-42E6-B962-E2246BF9C71E}"/>
              </a:ext>
            </a:extLst>
          </p:cNvPr>
          <p:cNvSpPr txBox="1"/>
          <p:nvPr/>
        </p:nvSpPr>
        <p:spPr>
          <a:xfrm>
            <a:off x="321972" y="5460642"/>
            <a:ext cx="11515828" cy="48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500" b="1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Algumas iniciativas para a otimização da taxa de sucesso: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8913C69-89DA-4185-9B04-3AAD88AD9A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2942378"/>
              </p:ext>
            </p:extLst>
          </p:nvPr>
        </p:nvGraphicFramePr>
        <p:xfrm>
          <a:off x="1610855" y="2336576"/>
          <a:ext cx="3726099" cy="1996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8C57C4D-B2A4-4903-8A39-681FCD54EE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9565675"/>
              </p:ext>
            </p:extLst>
          </p:nvPr>
        </p:nvGraphicFramePr>
        <p:xfrm>
          <a:off x="4362682" y="2019354"/>
          <a:ext cx="3466636" cy="3110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675B94FA-5755-4C5B-B313-ED6CEECDD1BE}"/>
              </a:ext>
            </a:extLst>
          </p:cNvPr>
          <p:cNvGrpSpPr/>
          <p:nvPr/>
        </p:nvGrpSpPr>
        <p:grpSpPr>
          <a:xfrm>
            <a:off x="9469180" y="3546321"/>
            <a:ext cx="1327983" cy="1262767"/>
            <a:chOff x="44" y="1073543"/>
            <a:chExt cx="1791790" cy="143139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C1139B6-00D6-4A88-BA48-B4ABA7C2DB53}"/>
                </a:ext>
              </a:extLst>
            </p:cNvPr>
            <p:cNvSpPr/>
            <p:nvPr/>
          </p:nvSpPr>
          <p:spPr>
            <a:xfrm>
              <a:off x="44" y="1073543"/>
              <a:ext cx="1791790" cy="143139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7D7A8312-F40B-416A-BD76-C993F145FE3B}"/>
                </a:ext>
              </a:extLst>
            </p:cNvPr>
            <p:cNvSpPr txBox="1"/>
            <p:nvPr/>
          </p:nvSpPr>
          <p:spPr>
            <a:xfrm>
              <a:off x="69919" y="1143418"/>
              <a:ext cx="1652040" cy="12916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 err="1"/>
                <a:t>Saída</a:t>
              </a:r>
              <a:r>
                <a:rPr lang="en-US" sz="1200" kern="1200" dirty="0"/>
                <a:t> do Polo da </a:t>
              </a:r>
              <a:r>
                <a:rPr lang="en-US" sz="1200" kern="1200" dirty="0" err="1"/>
                <a:t>busca</a:t>
              </a:r>
              <a:r>
                <a:rPr lang="en-US" sz="1200" kern="1200" dirty="0"/>
                <a:t> e/</a:t>
              </a:r>
              <a:r>
                <a:rPr lang="en-US" sz="1200" kern="1200" dirty="0" err="1"/>
                <a:t>ou</a:t>
              </a:r>
              <a:r>
                <a:rPr lang="en-US" sz="1200" kern="1200" dirty="0"/>
                <a:t> </a:t>
              </a:r>
              <a:r>
                <a:rPr lang="en-US" sz="1200" kern="1200" dirty="0" err="1"/>
                <a:t>congelamento</a:t>
              </a:r>
              <a:r>
                <a:rPr lang="en-US" sz="1200" kern="1200" dirty="0"/>
                <a:t> das </a:t>
              </a:r>
              <a:r>
                <a:rPr lang="en-US" sz="1200" kern="1200" dirty="0" err="1"/>
                <a:t>ofertas</a:t>
              </a:r>
              <a:endParaRPr lang="en-US" sz="1200" kern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2F399B-52D0-4E6A-BA29-721E9A3B6BB6}"/>
              </a:ext>
            </a:extLst>
          </p:cNvPr>
          <p:cNvGrpSpPr/>
          <p:nvPr/>
        </p:nvGrpSpPr>
        <p:grpSpPr>
          <a:xfrm>
            <a:off x="9469180" y="2187611"/>
            <a:ext cx="1327983" cy="1211107"/>
            <a:chOff x="1881424" y="1073543"/>
            <a:chExt cx="1791790" cy="143139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E3ED462-E16A-47D8-81C1-E1009100CE69}"/>
                </a:ext>
              </a:extLst>
            </p:cNvPr>
            <p:cNvSpPr/>
            <p:nvPr/>
          </p:nvSpPr>
          <p:spPr>
            <a:xfrm>
              <a:off x="1881424" y="1073543"/>
              <a:ext cx="1791790" cy="143139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2710599"/>
                <a:satOff val="100000"/>
                <a:lumOff val="-14706"/>
                <a:alphaOff val="0"/>
              </a:schemeClr>
            </a:fillRef>
            <a:effectRef idx="0">
              <a:schemeClr val="accent3">
                <a:hueOff val="2710599"/>
                <a:satOff val="100000"/>
                <a:lumOff val="-1470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Rounded Corners 6">
              <a:extLst>
                <a:ext uri="{FF2B5EF4-FFF2-40B4-BE49-F238E27FC236}">
                  <a16:creationId xmlns:a16="http://schemas.microsoft.com/office/drawing/2014/main" id="{D3399BF6-D95B-4491-BA7A-AFB136F93806}"/>
                </a:ext>
              </a:extLst>
            </p:cNvPr>
            <p:cNvSpPr txBox="1"/>
            <p:nvPr/>
          </p:nvSpPr>
          <p:spPr>
            <a:xfrm>
              <a:off x="1951299" y="1143418"/>
              <a:ext cx="1652040" cy="12916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O lead </a:t>
              </a:r>
              <a:r>
                <a:rPr lang="en-US" sz="1200" kern="1200" dirty="0" err="1"/>
                <a:t>indeciso</a:t>
              </a:r>
              <a:r>
                <a:rPr lang="en-US" sz="1200" kern="1200" dirty="0"/>
                <a:t> </a:t>
              </a:r>
              <a:r>
                <a:rPr lang="en-US" sz="1200" kern="1200" dirty="0" err="1"/>
                <a:t>escolhe</a:t>
              </a:r>
              <a:r>
                <a:rPr lang="en-US" sz="1200" kern="1200" dirty="0"/>
                <a:t/>
              </a:r>
              <a:br>
                <a:rPr lang="en-US" sz="1200" kern="1200" dirty="0"/>
              </a:br>
              <a:r>
                <a:rPr lang="en-US" sz="1200" kern="1200" dirty="0"/>
                <a:t> </a:t>
              </a:r>
              <a:r>
                <a:rPr lang="en-US" sz="1200" kern="1200" dirty="0" err="1"/>
                <a:t>outra</a:t>
              </a:r>
              <a:r>
                <a:rPr lang="en-US" sz="1200" kern="1200" dirty="0"/>
                <a:t> IES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ACAAD45-B71F-4E45-9504-58A73B26A4EA}"/>
              </a:ext>
            </a:extLst>
          </p:cNvPr>
          <p:cNvSpPr/>
          <p:nvPr/>
        </p:nvSpPr>
        <p:spPr>
          <a:xfrm>
            <a:off x="8395071" y="5127101"/>
            <a:ext cx="33198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solidFill>
                  <a:srgbClr val="575757"/>
                </a:solidFill>
                <a:latin typeface="Proxima Nova Bold"/>
                <a:ea typeface="Proxima Nova" charset="0"/>
                <a:cs typeface="Proxima Nova Bold"/>
              </a:rPr>
              <a:t>*NRP – Não reconhecimento de Parceria</a:t>
            </a:r>
          </a:p>
        </p:txBody>
      </p:sp>
    </p:spTree>
    <p:extLst>
      <p:ext uri="{BB962C8B-B14F-4D97-AF65-F5344CB8AC3E}">
        <p14:creationId xmlns:p14="http://schemas.microsoft.com/office/powerpoint/2010/main" val="57993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8960" y="0"/>
            <a:ext cx="12230960" cy="6858000"/>
          </a:xfrm>
          <a:prstGeom prst="rect">
            <a:avLst/>
          </a:prstGeom>
          <a:solidFill>
            <a:srgbClr val="007A8D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660209" y="2700650"/>
            <a:ext cx="6509881" cy="110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noAutofit/>
          </a:bodyPr>
          <a:lstStyle/>
          <a:p>
            <a:pPr>
              <a:buClr>
                <a:srgbClr val="FFFFFF"/>
              </a:buClr>
              <a:buSzPts val="13600"/>
            </a:pPr>
            <a:r>
              <a:rPr lang="en-US" sz="3800" b="1" dirty="0">
                <a:solidFill>
                  <a:srgbClr val="FFFFFF"/>
                </a:solidFill>
                <a:latin typeface="Proxima Nova"/>
                <a:ea typeface="Arial"/>
                <a:cs typeface="Arial"/>
                <a:sym typeface="Proxima Nova"/>
              </a:rPr>
              <a:t>[ASSUNTOS_3]</a:t>
            </a:r>
            <a:endParaRPr sz="3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l="64550"/>
          <a:stretch/>
        </p:blipFill>
        <p:spPr>
          <a:xfrm>
            <a:off x="-19050" y="-104175"/>
            <a:ext cx="3260322" cy="75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3849" y="1202400"/>
            <a:ext cx="868451" cy="869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34685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Potencial de Captação – Graduação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pic>
        <p:nvPicPr>
          <p:cNvPr id="99" name="Google Shape;99;p15" descr="image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2791" y="5673778"/>
            <a:ext cx="1189606" cy="118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8;p15"/>
          <p:cNvSpPr txBox="1"/>
          <p:nvPr/>
        </p:nvSpPr>
        <p:spPr>
          <a:xfrm>
            <a:off x="722600" y="1232496"/>
            <a:ext cx="10746800" cy="3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1500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C18164A-F095-4D2E-9EE3-FB0FDB2FD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12877"/>
              </p:ext>
            </p:extLst>
          </p:nvPr>
        </p:nvGraphicFramePr>
        <p:xfrm>
          <a:off x="655004" y="1352915"/>
          <a:ext cx="3585317" cy="30175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655024">
                  <a:extLst>
                    <a:ext uri="{9D8B030D-6E8A-4147-A177-3AD203B41FA5}">
                      <a16:colId xmlns:a16="http://schemas.microsoft.com/office/drawing/2014/main" val="3768934012"/>
                    </a:ext>
                  </a:extLst>
                </a:gridCol>
                <a:gridCol w="930293">
                  <a:extLst>
                    <a:ext uri="{9D8B030D-6E8A-4147-A177-3AD203B41FA5}">
                      <a16:colId xmlns:a16="http://schemas.microsoft.com/office/drawing/2014/main" val="2361658967"/>
                    </a:ext>
                  </a:extLst>
                </a:gridCol>
              </a:tblGrid>
              <a:tr h="414453"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Captados [P_SEM]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[CAPTADOS_P_G]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3822012"/>
                  </a:ext>
                </a:extLst>
              </a:tr>
              <a:tr h="414453"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Projecao [N_SEM]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[PROJECAO_N_G]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9632311"/>
                  </a:ext>
                </a:extLst>
              </a:tr>
              <a:tr h="414453"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Crescimento YoY</a:t>
                      </a:r>
                      <a:endParaRPr lang="pt-BR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solidFill>
                            <a:srgbClr val="00B050"/>
                          </a:solidFill>
                        </a:rPr>
                        <a:t>[CRESCIMENTO_YOY_G]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91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52331" y="1952773"/>
            <a:ext cx="371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[GRAFICO_PROJECAO_CAPTACAO_G]</a:t>
            </a:r>
            <a:endParaRPr lang="en-US" dirty="0"/>
          </a:p>
        </p:txBody>
      </p:sp>
      <p:sp>
        <p:nvSpPr>
          <p:cNvPr id="10" name="Google Shape;122;p16">
            <a:extLst>
              <a:ext uri="{FF2B5EF4-FFF2-40B4-BE49-F238E27FC236}">
                <a16:creationId xmlns:a16="http://schemas.microsoft.com/office/drawing/2014/main" id="{8FEECC82-5F2C-4624-B637-5783C2094967}"/>
              </a:ext>
            </a:extLst>
          </p:cNvPr>
          <p:cNvSpPr txBox="1"/>
          <p:nvPr/>
        </p:nvSpPr>
        <p:spPr>
          <a:xfrm>
            <a:off x="360608" y="6156101"/>
            <a:ext cx="11477192" cy="54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2400" b="1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Qual a sua meta de Graduação com o Quero Bolsa?</a:t>
            </a:r>
          </a:p>
        </p:txBody>
      </p:sp>
    </p:spTree>
    <p:extLst>
      <p:ext uri="{BB962C8B-B14F-4D97-AF65-F5344CB8AC3E}">
        <p14:creationId xmlns:p14="http://schemas.microsoft.com/office/powerpoint/2010/main" val="650456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Potencial de Captação – Pós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pic>
        <p:nvPicPr>
          <p:cNvPr id="99" name="Google Shape;99;p15" descr="image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2791" y="5673778"/>
            <a:ext cx="1189606" cy="118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8;p15"/>
          <p:cNvSpPr txBox="1"/>
          <p:nvPr/>
        </p:nvSpPr>
        <p:spPr>
          <a:xfrm>
            <a:off x="722600" y="1232496"/>
            <a:ext cx="10746800" cy="3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1500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C18164A-F095-4D2E-9EE3-FB0FDB2FD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606182"/>
              </p:ext>
            </p:extLst>
          </p:nvPr>
        </p:nvGraphicFramePr>
        <p:xfrm>
          <a:off x="655004" y="1352915"/>
          <a:ext cx="3585317" cy="30175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655024">
                  <a:extLst>
                    <a:ext uri="{9D8B030D-6E8A-4147-A177-3AD203B41FA5}">
                      <a16:colId xmlns:a16="http://schemas.microsoft.com/office/drawing/2014/main" val="3768934012"/>
                    </a:ext>
                  </a:extLst>
                </a:gridCol>
                <a:gridCol w="930293">
                  <a:extLst>
                    <a:ext uri="{9D8B030D-6E8A-4147-A177-3AD203B41FA5}">
                      <a16:colId xmlns:a16="http://schemas.microsoft.com/office/drawing/2014/main" val="2361658967"/>
                    </a:ext>
                  </a:extLst>
                </a:gridCol>
              </a:tblGrid>
              <a:tr h="414453"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Captados [P_SEM]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[CAPTADOS_P_P]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3822012"/>
                  </a:ext>
                </a:extLst>
              </a:tr>
              <a:tr h="414453"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Projecao [N_SEM]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[PROJECAO_N_P]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9632311"/>
                  </a:ext>
                </a:extLst>
              </a:tr>
              <a:tr h="414453">
                <a:tc>
                  <a:txBody>
                    <a:bodyPr/>
                    <a:lstStyle/>
                    <a:p>
                      <a:pPr algn="l"/>
                      <a:r>
                        <a:rPr lang="pt-BR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Crescimento YoY</a:t>
                      </a:r>
                      <a:endParaRPr lang="pt-BR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b="1" dirty="0">
                          <a:solidFill>
                            <a:srgbClr val="00B050"/>
                          </a:solidFill>
                        </a:rPr>
                        <a:t>[CRESCIMENTO_YOY_P]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9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89157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52331" y="1952773"/>
            <a:ext cx="371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[GRAFICO_PROJECAO_CAPTACAO_P]</a:t>
            </a:r>
          </a:p>
        </p:txBody>
      </p:sp>
      <p:sp>
        <p:nvSpPr>
          <p:cNvPr id="10" name="Google Shape;122;p16">
            <a:extLst>
              <a:ext uri="{FF2B5EF4-FFF2-40B4-BE49-F238E27FC236}">
                <a16:creationId xmlns:a16="http://schemas.microsoft.com/office/drawing/2014/main" id="{3967CFF1-C98F-4F17-BE4E-51AEBED354B3}"/>
              </a:ext>
            </a:extLst>
          </p:cNvPr>
          <p:cNvSpPr txBox="1"/>
          <p:nvPr/>
        </p:nvSpPr>
        <p:spPr>
          <a:xfrm>
            <a:off x="437882" y="6168980"/>
            <a:ext cx="11399918" cy="527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2400" b="1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Qual a sua meta de Pós com o Quero Bolsa?</a:t>
            </a:r>
          </a:p>
        </p:txBody>
      </p:sp>
    </p:spTree>
    <p:extLst>
      <p:ext uri="{BB962C8B-B14F-4D97-AF65-F5344CB8AC3E}">
        <p14:creationId xmlns:p14="http://schemas.microsoft.com/office/powerpoint/2010/main" val="4823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Potencial de Captação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474CB-A56A-4BE8-AFC6-154AE1AE3982}"/>
              </a:ext>
            </a:extLst>
          </p:cNvPr>
          <p:cNvSpPr/>
          <p:nvPr/>
        </p:nvSpPr>
        <p:spPr>
          <a:xfrm>
            <a:off x="466500" y="3026327"/>
            <a:ext cx="264983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F6D5E791-7536-4151-8FFD-525FE038885B}" type="CATEGORYNAME">
              <a:rPr lang="pt-BR" sz="130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pPr algn="ctr"/>
              <a:t>Participar das campanhas 
(Matrícula Antecipada, Ainda dá Tempo, Dupla Captação, etc)
</a:t>
            </a:fld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0B51F-0267-4B49-B7DE-FC1EEA009280}"/>
              </a:ext>
            </a:extLst>
          </p:cNvPr>
          <p:cNvSpPr/>
          <p:nvPr/>
        </p:nvSpPr>
        <p:spPr>
          <a:xfrm>
            <a:off x="8836447" y="3026327"/>
            <a:ext cx="308369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0CD26B50-05FA-47F0-AF6E-CFD4EAB6A394}" type="CATEGORYNAME">
              <a:rPr lang="pt-BR" sz="130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pPr algn="ctr"/>
              <a:t>Variação do valor oferecido ao longo dos semestres da IES não pode ser maior do que a do mercado</a:t>
            </a:fld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F544D3-6C66-4C66-A431-AE2BEA158A7D}"/>
              </a:ext>
            </a:extLst>
          </p:cNvPr>
          <p:cNvSpPr/>
          <p:nvPr/>
        </p:nvSpPr>
        <p:spPr>
          <a:xfrm>
            <a:off x="6693845" y="3026327"/>
            <a:ext cx="189204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3BF6D421-F459-480E-8EE3-77C0EF26E87A}" type="CATEGORYNAME">
              <a:rPr lang="pt-BR" sz="130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pPr algn="ctr"/>
              <a:t>Mesmo portfólio do semestre 2018.2</a:t>
            </a:fld>
            <a:endParaRPr lang="pt-BR" sz="13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FB6307-A9C7-4A66-80AF-BD8AB6801294}"/>
              </a:ext>
            </a:extLst>
          </p:cNvPr>
          <p:cNvSpPr/>
          <p:nvPr/>
        </p:nvSpPr>
        <p:spPr>
          <a:xfrm>
            <a:off x="3809316" y="3026327"/>
            <a:ext cx="236288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t>Desconto médio das ofertas igual ao do semestre anterior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3AB1E-E68B-4046-B7DA-65BAE01989EF}"/>
              </a:ext>
            </a:extLst>
          </p:cNvPr>
          <p:cNvSpPr/>
          <p:nvPr/>
        </p:nvSpPr>
        <p:spPr>
          <a:xfrm>
            <a:off x="466500" y="5155794"/>
            <a:ext cx="264983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t>Não ter condições comerciais melhores no balcão em comparação ao canal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5446D6-0C9E-4AEC-9237-BCEBEEDFED18}"/>
              </a:ext>
            </a:extLst>
          </p:cNvPr>
          <p:cNvSpPr/>
          <p:nvPr/>
        </p:nvSpPr>
        <p:spPr>
          <a:xfrm>
            <a:off x="9075665" y="5155794"/>
            <a:ext cx="266045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t>Sempre manter ofertas no ar, evitar saídas do site e congelamento de parceria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4331C5-FD9D-4E6C-AD8A-F87DBFC0F838}"/>
              </a:ext>
            </a:extLst>
          </p:cNvPr>
          <p:cNvSpPr/>
          <p:nvPr/>
        </p:nvSpPr>
        <p:spPr>
          <a:xfrm>
            <a:off x="6693845" y="5155794"/>
            <a:ext cx="189204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t>Acompanhar as tendências do mercado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72BF23-BB11-4B94-BB99-F5046C39E8E3}"/>
              </a:ext>
            </a:extLst>
          </p:cNvPr>
          <p:cNvSpPr/>
          <p:nvPr/>
        </p:nvSpPr>
        <p:spPr>
          <a:xfrm>
            <a:off x="3877620" y="5155794"/>
            <a:ext cx="222627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t>Evitar entrada tardia no canal Quero Bolsa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2FA07E-B692-4AE8-A775-F2DE6365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42" y="2026681"/>
            <a:ext cx="892552" cy="892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E9D2E5-A02C-43EB-BFBE-0D19D2B6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483" y="2026681"/>
            <a:ext cx="892552" cy="89255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E01AA4-A098-477F-8238-594CA7AC6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365" y="2128227"/>
            <a:ext cx="791006" cy="7910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ECB2D7-72F1-4900-98A7-D255CF761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9591" y="2128228"/>
            <a:ext cx="791006" cy="7910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16FA88-8331-48A9-A948-91BB18385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035" y="4274649"/>
            <a:ext cx="798765" cy="7987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D9519F-6900-420F-B5AC-477E5D5F1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376" y="4274649"/>
            <a:ext cx="798765" cy="7987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2EFD9B-4EDB-454D-BE8D-7BFFB4FE0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5509" y="4309100"/>
            <a:ext cx="729862" cy="72986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20284B-D296-4009-88C5-FFD540547F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9591" y="4274649"/>
            <a:ext cx="798765" cy="798765"/>
          </a:xfrm>
          <a:prstGeom prst="rect">
            <a:avLst/>
          </a:prstGeom>
        </p:spPr>
      </p:pic>
      <p:sp>
        <p:nvSpPr>
          <p:cNvPr id="37" name="Google Shape;122;p16">
            <a:extLst>
              <a:ext uri="{FF2B5EF4-FFF2-40B4-BE49-F238E27FC236}">
                <a16:creationId xmlns:a16="http://schemas.microsoft.com/office/drawing/2014/main" id="{E2B2F25B-2728-435E-9A68-2194DE033975}"/>
              </a:ext>
            </a:extLst>
          </p:cNvPr>
          <p:cNvSpPr txBox="1"/>
          <p:nvPr/>
        </p:nvSpPr>
        <p:spPr>
          <a:xfrm>
            <a:off x="354200" y="1207980"/>
            <a:ext cx="11483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500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Confira estratégias para alcançar todo o potencial na sua próxima captação.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92108E-7DC6-49E0-A335-D793885FE55E}"/>
              </a:ext>
            </a:extLst>
          </p:cNvPr>
          <p:cNvSpPr/>
          <p:nvPr/>
        </p:nvSpPr>
        <p:spPr>
          <a:xfrm>
            <a:off x="2785607" y="6186616"/>
            <a:ext cx="6620787" cy="504000"/>
          </a:xfrm>
          <a:prstGeom prst="rect">
            <a:avLst/>
          </a:prstGeom>
          <a:solidFill>
            <a:srgbClr val="18ACC4"/>
          </a:solidFill>
        </p:spPr>
        <p:txBody>
          <a:bodyPr wrap="non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7E39558-32BA-4B91-9CE9-A65A7D83FF10}"/>
              </a:ext>
            </a:extLst>
          </p:cNvPr>
          <p:cNvSpPr/>
          <p:nvPr/>
        </p:nvSpPr>
        <p:spPr>
          <a:xfrm>
            <a:off x="3048000" y="6229521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b="1" dirty="0">
                <a:solidFill>
                  <a:srgbClr val="FFFFFF"/>
                </a:solidFill>
                <a:latin typeface="Proxima Nova"/>
              </a:rPr>
              <a:t>Prepare-se para a captação e não perca alunos</a:t>
            </a:r>
            <a:endParaRPr lang="pt-BR" sz="1600" dirty="0">
              <a:latin typeface="Proxima Nova"/>
            </a:endParaRPr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505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5018AA-599B-4ED5-9BA5-E81CCA1587E9}"/>
              </a:ext>
            </a:extLst>
          </p:cNvPr>
          <p:cNvGrpSpPr/>
          <p:nvPr/>
        </p:nvGrpSpPr>
        <p:grpSpPr>
          <a:xfrm>
            <a:off x="428798" y="1513878"/>
            <a:ext cx="10842089" cy="4097529"/>
            <a:chOff x="428798" y="1871686"/>
            <a:chExt cx="10842089" cy="4097529"/>
          </a:xfrm>
        </p:grpSpPr>
        <p:graphicFrame>
          <p:nvGraphicFramePr>
            <p:cNvPr id="42" name="Chart 41">
              <a:extLst>
                <a:ext uri="{FF2B5EF4-FFF2-40B4-BE49-F238E27FC236}">
                  <a16:creationId xmlns:a16="http://schemas.microsoft.com/office/drawing/2014/main" id="{0D6E8755-D21E-47EF-A6CB-71724E8E6C2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95191608"/>
                </p:ext>
              </p:extLst>
            </p:nvPr>
          </p:nvGraphicFramePr>
          <p:xfrm>
            <a:off x="428798" y="1871686"/>
            <a:ext cx="10439228" cy="40975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73848-C14D-4E08-ADB6-80925B7847F4}"/>
                </a:ext>
              </a:extLst>
            </p:cNvPr>
            <p:cNvSpPr txBox="1"/>
            <p:nvPr/>
          </p:nvSpPr>
          <p:spPr>
            <a:xfrm>
              <a:off x="969208" y="2998971"/>
              <a:ext cx="18637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7D6B05-24BF-47D5-93B1-55CD46B7E4CA}"/>
                </a:ext>
              </a:extLst>
            </p:cNvPr>
            <p:cNvSpPr txBox="1"/>
            <p:nvPr/>
          </p:nvSpPr>
          <p:spPr>
            <a:xfrm>
              <a:off x="2714120" y="2998971"/>
              <a:ext cx="1775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6A1D70-E50B-47E9-98C2-DFA501FA7F2B}"/>
                </a:ext>
              </a:extLst>
            </p:cNvPr>
            <p:cNvSpPr txBox="1"/>
            <p:nvPr/>
          </p:nvSpPr>
          <p:spPr>
            <a:xfrm>
              <a:off x="4352770" y="2998971"/>
              <a:ext cx="18497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A72B6A-850B-443F-AC95-771D48C1CC92}"/>
                </a:ext>
              </a:extLst>
            </p:cNvPr>
            <p:cNvSpPr txBox="1"/>
            <p:nvPr/>
          </p:nvSpPr>
          <p:spPr>
            <a:xfrm>
              <a:off x="6059921" y="2998971"/>
              <a:ext cx="18455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29%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7E9491-BA81-456B-829B-7F75AB4E0C1B}"/>
                </a:ext>
              </a:extLst>
            </p:cNvPr>
            <p:cNvSpPr txBox="1"/>
            <p:nvPr/>
          </p:nvSpPr>
          <p:spPr>
            <a:xfrm>
              <a:off x="7814625" y="2998970"/>
              <a:ext cx="17183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32%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48B9EF-6A57-4024-81CF-95293F8014AA}"/>
                </a:ext>
              </a:extLst>
            </p:cNvPr>
            <p:cNvSpPr txBox="1"/>
            <p:nvPr/>
          </p:nvSpPr>
          <p:spPr>
            <a:xfrm>
              <a:off x="9534367" y="2998969"/>
              <a:ext cx="1736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13%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01B6E4-B33F-4BB7-A457-60E160BB50B2}"/>
              </a:ext>
            </a:extLst>
          </p:cNvPr>
          <p:cNvCxnSpPr>
            <a:cxnSpLocks/>
          </p:cNvCxnSpPr>
          <p:nvPr/>
        </p:nvCxnSpPr>
        <p:spPr>
          <a:xfrm>
            <a:off x="1047926" y="3062413"/>
            <a:ext cx="0" cy="260386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2557A1-00E2-4E2D-9D9E-280F51D5282F}"/>
              </a:ext>
            </a:extLst>
          </p:cNvPr>
          <p:cNvCxnSpPr>
            <a:cxnSpLocks/>
          </p:cNvCxnSpPr>
          <p:nvPr/>
        </p:nvCxnSpPr>
        <p:spPr>
          <a:xfrm>
            <a:off x="2727007" y="3060316"/>
            <a:ext cx="0" cy="260386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CFA29C-E6A0-40D1-AF9E-91E20955FC53}"/>
              </a:ext>
            </a:extLst>
          </p:cNvPr>
          <p:cNvCxnSpPr>
            <a:cxnSpLocks/>
          </p:cNvCxnSpPr>
          <p:nvPr/>
        </p:nvCxnSpPr>
        <p:spPr>
          <a:xfrm>
            <a:off x="4406088" y="3056122"/>
            <a:ext cx="0" cy="260386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CE1943-410D-41E6-8302-7F72FBC11B7C}"/>
              </a:ext>
            </a:extLst>
          </p:cNvPr>
          <p:cNvCxnSpPr>
            <a:cxnSpLocks/>
          </p:cNvCxnSpPr>
          <p:nvPr/>
        </p:nvCxnSpPr>
        <p:spPr>
          <a:xfrm>
            <a:off x="6085169" y="3058219"/>
            <a:ext cx="0" cy="260386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EC94600-D809-495A-8A11-A846892EFD0D}"/>
              </a:ext>
            </a:extLst>
          </p:cNvPr>
          <p:cNvCxnSpPr>
            <a:cxnSpLocks/>
          </p:cNvCxnSpPr>
          <p:nvPr/>
        </p:nvCxnSpPr>
        <p:spPr>
          <a:xfrm>
            <a:off x="7764250" y="3083001"/>
            <a:ext cx="0" cy="258537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6406EF-5290-4195-B8EF-CB7E3429BFC9}"/>
              </a:ext>
            </a:extLst>
          </p:cNvPr>
          <p:cNvCxnSpPr>
            <a:cxnSpLocks/>
          </p:cNvCxnSpPr>
          <p:nvPr/>
        </p:nvCxnSpPr>
        <p:spPr>
          <a:xfrm>
            <a:off x="9443331" y="3066607"/>
            <a:ext cx="0" cy="260386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8E21848-FA70-4E76-B2FA-834B7F2B4FA1}"/>
              </a:ext>
            </a:extLst>
          </p:cNvPr>
          <p:cNvCxnSpPr>
            <a:cxnSpLocks/>
          </p:cNvCxnSpPr>
          <p:nvPr/>
        </p:nvCxnSpPr>
        <p:spPr>
          <a:xfrm>
            <a:off x="11122415" y="3068705"/>
            <a:ext cx="0" cy="260386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Shape 365">
            <a:extLst>
              <a:ext uri="{FF2B5EF4-FFF2-40B4-BE49-F238E27FC236}">
                <a16:creationId xmlns:a16="http://schemas.microsoft.com/office/drawing/2014/main" id="{FA375359-82E3-4B76-B9FA-ACE3F377D7A7}"/>
              </a:ext>
            </a:extLst>
          </p:cNvPr>
          <p:cNvSpPr/>
          <p:nvPr/>
        </p:nvSpPr>
        <p:spPr>
          <a:xfrm>
            <a:off x="428" y="6802412"/>
            <a:ext cx="12191144" cy="634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0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F00334-B8CD-48F0-BCD0-A0C6B09FF649}"/>
              </a:ext>
            </a:extLst>
          </p:cNvPr>
          <p:cNvSpPr txBox="1"/>
          <p:nvPr/>
        </p:nvSpPr>
        <p:spPr>
          <a:xfrm>
            <a:off x="2407912" y="6198137"/>
            <a:ext cx="3967067" cy="324000"/>
          </a:xfrm>
          <a:prstGeom prst="rect">
            <a:avLst/>
          </a:prstGeom>
          <a:solidFill>
            <a:srgbClr val="FC9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Matrícula Antecipada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D7A634-7793-4134-8B9C-43E1A10E5D55}"/>
              </a:ext>
            </a:extLst>
          </p:cNvPr>
          <p:cNvSpPr txBox="1"/>
          <p:nvPr/>
        </p:nvSpPr>
        <p:spPr>
          <a:xfrm>
            <a:off x="2365739" y="2234911"/>
            <a:ext cx="3956232" cy="338554"/>
          </a:xfrm>
          <a:prstGeom prst="rect">
            <a:avLst/>
          </a:prstGeom>
          <a:solidFill>
            <a:srgbClr val="19AB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Bolsas Exclusivas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8221B7-A8A3-44B7-B810-64F6B1E79B24}"/>
              </a:ext>
            </a:extLst>
          </p:cNvPr>
          <p:cNvSpPr txBox="1"/>
          <p:nvPr/>
        </p:nvSpPr>
        <p:spPr>
          <a:xfrm>
            <a:off x="7789758" y="1863062"/>
            <a:ext cx="1698767" cy="338554"/>
          </a:xfrm>
          <a:prstGeom prst="rect">
            <a:avLst/>
          </a:prstGeom>
          <a:solidFill>
            <a:srgbClr val="19AB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Dupla Isenção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DDFEA6-5A1C-411A-B4E1-96F40AE02C7E}"/>
              </a:ext>
            </a:extLst>
          </p:cNvPr>
          <p:cNvSpPr txBox="1"/>
          <p:nvPr/>
        </p:nvSpPr>
        <p:spPr>
          <a:xfrm>
            <a:off x="9557462" y="1857399"/>
            <a:ext cx="1644676" cy="338554"/>
          </a:xfrm>
          <a:prstGeom prst="rect">
            <a:avLst/>
          </a:prstGeom>
          <a:solidFill>
            <a:srgbClr val="19AB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Tripla Isenção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74ED8-9B94-4779-9859-8F30D08DBA7D}"/>
              </a:ext>
            </a:extLst>
          </p:cNvPr>
          <p:cNvSpPr txBox="1"/>
          <p:nvPr/>
        </p:nvSpPr>
        <p:spPr>
          <a:xfrm>
            <a:off x="7262190" y="2246084"/>
            <a:ext cx="2226001" cy="338554"/>
          </a:xfrm>
          <a:prstGeom prst="rect">
            <a:avLst/>
          </a:prstGeom>
          <a:solidFill>
            <a:srgbClr val="19AB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Extensão Matrícula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60CFBB-795F-4663-9835-26AC19554CDC}"/>
              </a:ext>
            </a:extLst>
          </p:cNvPr>
          <p:cNvSpPr txBox="1"/>
          <p:nvPr/>
        </p:nvSpPr>
        <p:spPr>
          <a:xfrm>
            <a:off x="8179350" y="1465365"/>
            <a:ext cx="2470257" cy="338554"/>
          </a:xfrm>
          <a:prstGeom prst="rect">
            <a:avLst/>
          </a:prstGeom>
          <a:solidFill>
            <a:srgbClr val="19AB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Canal Aberto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5E1084-D7BE-45EF-A146-0EFC2FF69642}"/>
              </a:ext>
            </a:extLst>
          </p:cNvPr>
          <p:cNvSpPr txBox="1"/>
          <p:nvPr/>
        </p:nvSpPr>
        <p:spPr>
          <a:xfrm>
            <a:off x="8710448" y="6198137"/>
            <a:ext cx="1939159" cy="324000"/>
          </a:xfrm>
          <a:prstGeom prst="rect">
            <a:avLst/>
          </a:prstGeom>
          <a:solidFill>
            <a:srgbClr val="FC9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Ainda da Tempo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19827A-CB42-4992-BC0D-3C74C0320A6E}"/>
              </a:ext>
            </a:extLst>
          </p:cNvPr>
          <p:cNvSpPr txBox="1"/>
          <p:nvPr/>
        </p:nvSpPr>
        <p:spPr>
          <a:xfrm>
            <a:off x="9551993" y="2251453"/>
            <a:ext cx="1636893" cy="338554"/>
          </a:xfrm>
          <a:prstGeom prst="rect">
            <a:avLst/>
          </a:prstGeom>
          <a:solidFill>
            <a:srgbClr val="19AB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Dupla Captação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9D60E5-3358-4EB2-8F08-668BB29E5DEC}"/>
              </a:ext>
            </a:extLst>
          </p:cNvPr>
          <p:cNvGrpSpPr/>
          <p:nvPr/>
        </p:nvGrpSpPr>
        <p:grpSpPr>
          <a:xfrm>
            <a:off x="579356" y="1382283"/>
            <a:ext cx="4123272" cy="654252"/>
            <a:chOff x="516836" y="1069468"/>
            <a:chExt cx="4123272" cy="6542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9047F7-6536-40C8-A31E-614256D5765C}"/>
                </a:ext>
              </a:extLst>
            </p:cNvPr>
            <p:cNvSpPr/>
            <p:nvPr/>
          </p:nvSpPr>
          <p:spPr>
            <a:xfrm>
              <a:off x="516836" y="1148124"/>
              <a:ext cx="212034" cy="203895"/>
            </a:xfrm>
            <a:prstGeom prst="rect">
              <a:avLst/>
            </a:prstGeom>
            <a:solidFill>
              <a:srgbClr val="FC9F00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pt-BR" sz="2000" b="1" dirty="0">
                <a:solidFill>
                  <a:srgbClr val="FDB913"/>
                </a:solidFill>
                <a:latin typeface="Proxima Nova Rg" panose="02000506030000020004" pitchFamily="50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D5FB0B-6309-4AD3-A2C4-496DB46499AB}"/>
                </a:ext>
              </a:extLst>
            </p:cNvPr>
            <p:cNvSpPr/>
            <p:nvPr/>
          </p:nvSpPr>
          <p:spPr>
            <a:xfrm>
              <a:off x="516836" y="1433044"/>
              <a:ext cx="212034" cy="203895"/>
            </a:xfrm>
            <a:prstGeom prst="rect">
              <a:avLst/>
            </a:prstGeom>
            <a:solidFill>
              <a:srgbClr val="18ACC4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pt-BR" sz="2000" b="1" dirty="0">
                <a:solidFill>
                  <a:srgbClr val="FDB913"/>
                </a:solidFill>
                <a:latin typeface="Proxima Nova Rg" panose="02000506030000020004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36D964-A650-4B94-B17E-1A2ABDD93CD5}"/>
                </a:ext>
              </a:extLst>
            </p:cNvPr>
            <p:cNvSpPr txBox="1"/>
            <p:nvPr/>
          </p:nvSpPr>
          <p:spPr>
            <a:xfrm>
              <a:off x="807282" y="1069468"/>
              <a:ext cx="381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Campanhas Comerciais Quero Bolsa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88FD3E3-126E-424E-9AAE-9977DDDA2DFF}"/>
                </a:ext>
              </a:extLst>
            </p:cNvPr>
            <p:cNvSpPr txBox="1"/>
            <p:nvPr/>
          </p:nvSpPr>
          <p:spPr>
            <a:xfrm>
              <a:off x="827162" y="1354388"/>
              <a:ext cx="3812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Estratégias de Captação</a:t>
              </a:r>
            </a:p>
          </p:txBody>
        </p:sp>
      </p:grpSp>
      <p:sp>
        <p:nvSpPr>
          <p:cNvPr id="52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44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Sazonalidade QB [N_SEM]</a:t>
            </a:r>
            <a:endParaRPr sz="44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95829" y="2980051"/>
            <a:ext cx="275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[GRAFICO_SAZONALIDADE]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9F5E1-BA94-40A9-80AD-630F06452CAD}"/>
              </a:ext>
            </a:extLst>
          </p:cNvPr>
          <p:cNvSpPr txBox="1"/>
          <p:nvPr/>
        </p:nvSpPr>
        <p:spPr>
          <a:xfrm>
            <a:off x="878324" y="5625063"/>
            <a:ext cx="18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/>
                </a:solidFill>
              </a:rPr>
              <a:t>[S_MES_1]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1DBF73-D8AF-4049-911A-A95D118D58D1}"/>
              </a:ext>
            </a:extLst>
          </p:cNvPr>
          <p:cNvSpPr txBox="1"/>
          <p:nvPr/>
        </p:nvSpPr>
        <p:spPr>
          <a:xfrm>
            <a:off x="2652962" y="5620516"/>
            <a:ext cx="17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/>
                </a:solidFill>
              </a:rPr>
              <a:t>[S_MES_2]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A81488-0849-4D75-88F7-56EA082797F3}"/>
              </a:ext>
            </a:extLst>
          </p:cNvPr>
          <p:cNvSpPr txBox="1"/>
          <p:nvPr/>
        </p:nvSpPr>
        <p:spPr>
          <a:xfrm>
            <a:off x="4353494" y="5620953"/>
            <a:ext cx="17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/>
                </a:solidFill>
              </a:rPr>
              <a:t>[S_MES_3]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1E7CA1-85D7-4DBE-9925-F0F5DCED8B52}"/>
              </a:ext>
            </a:extLst>
          </p:cNvPr>
          <p:cNvSpPr txBox="1"/>
          <p:nvPr/>
        </p:nvSpPr>
        <p:spPr>
          <a:xfrm>
            <a:off x="6054026" y="5611407"/>
            <a:ext cx="17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/>
                </a:solidFill>
              </a:rPr>
              <a:t>[S_MES_4]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1B2D89-D423-4D82-9D2C-881BF086EF51}"/>
              </a:ext>
            </a:extLst>
          </p:cNvPr>
          <p:cNvSpPr txBox="1"/>
          <p:nvPr/>
        </p:nvSpPr>
        <p:spPr>
          <a:xfrm>
            <a:off x="7754558" y="5620291"/>
            <a:ext cx="17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/>
                </a:solidFill>
              </a:rPr>
              <a:t>[S_MES_5]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8FF910-CB22-43F7-BD8F-41290E8B7CC2}"/>
              </a:ext>
            </a:extLst>
          </p:cNvPr>
          <p:cNvSpPr txBox="1"/>
          <p:nvPr/>
        </p:nvSpPr>
        <p:spPr>
          <a:xfrm>
            <a:off x="9455091" y="5619107"/>
            <a:ext cx="17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/>
                </a:solidFill>
              </a:rPr>
              <a:t>[S_MES_6]</a:t>
            </a:r>
          </a:p>
        </p:txBody>
      </p:sp>
    </p:spTree>
    <p:extLst>
      <p:ext uri="{BB962C8B-B14F-4D97-AF65-F5344CB8AC3E}">
        <p14:creationId xmlns:p14="http://schemas.microsoft.com/office/powerpoint/2010/main" val="787759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8960" y="0"/>
            <a:ext cx="12230960" cy="6858000"/>
          </a:xfrm>
          <a:prstGeom prst="rect">
            <a:avLst/>
          </a:prstGeom>
          <a:solidFill>
            <a:srgbClr val="007A8D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660209" y="2700650"/>
            <a:ext cx="6509881" cy="110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noAutofit/>
          </a:bodyPr>
          <a:lstStyle/>
          <a:p>
            <a:pPr>
              <a:buClr>
                <a:srgbClr val="FFFFFF"/>
              </a:buClr>
              <a:buSzPts val="13600"/>
            </a:pPr>
            <a:r>
              <a:rPr lang="en-US" sz="3800" b="1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Matrícula</a:t>
            </a:r>
            <a:r>
              <a:rPr lang="en-US" sz="3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800" b="1" dirty="0" err="1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Antecipada</a:t>
            </a:r>
            <a:endParaRPr sz="3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l="64550"/>
          <a:stretch/>
        </p:blipFill>
        <p:spPr>
          <a:xfrm>
            <a:off x="-19050" y="-104175"/>
            <a:ext cx="3260322" cy="75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3849" y="1202400"/>
            <a:ext cx="868451" cy="869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73478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 descr="image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2791" y="5673778"/>
            <a:ext cx="1189606" cy="118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762167" y="2213700"/>
            <a:ext cx="1776400" cy="1776400"/>
          </a:xfrm>
          <a:prstGeom prst="ellipse">
            <a:avLst/>
          </a:prstGeom>
          <a:noFill/>
          <a:ln w="38100" cap="flat" cmpd="sng">
            <a:solidFill>
              <a:srgbClr val="18AC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8362545" y="2205833"/>
            <a:ext cx="1776400" cy="1776400"/>
          </a:xfrm>
          <a:prstGeom prst="ellipse">
            <a:avLst/>
          </a:prstGeom>
          <a:noFill/>
          <a:ln w="38100" cap="flat" cmpd="sng">
            <a:solidFill>
              <a:srgbClr val="18AC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1629233" y="4094159"/>
            <a:ext cx="21138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300" b="1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IES envia a tabela de ofertas da campanha</a:t>
            </a:r>
            <a:endParaRPr sz="1300" b="1" dirty="0">
              <a:solidFill>
                <a:srgbClr val="003D5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025157" y="4086292"/>
            <a:ext cx="2451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300" b="1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Alunos “</a:t>
            </a:r>
            <a:r>
              <a:rPr lang="pt-BR" sz="1300" b="1" dirty="0" err="1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early</a:t>
            </a:r>
            <a:r>
              <a:rPr lang="pt-BR" sz="1300" b="1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300" b="1" dirty="0" err="1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adopters</a:t>
            </a:r>
            <a:r>
              <a:rPr lang="pt-BR" sz="1300" b="1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” garantem a bolsa</a:t>
            </a:r>
            <a:endParaRPr sz="1300" b="1" dirty="0">
              <a:solidFill>
                <a:srgbClr val="003D5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3549" y="2696833"/>
            <a:ext cx="794400" cy="7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4167" y="2645700"/>
            <a:ext cx="912400" cy="9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354200" y="1207980"/>
            <a:ext cx="114836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500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Aproveite o fluxo de alunos já interessados em garantir suas bolsas e saia na frente da captação 19.2</a:t>
            </a:r>
            <a:endParaRPr sz="1500" dirty="0">
              <a:solidFill>
                <a:srgbClr val="003D52"/>
              </a:solidFill>
              <a:latin typeface="Proxima Nova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3300" y="552450"/>
            <a:ext cx="12065400" cy="7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O que é a campanha Matrícula Antecipada?</a:t>
            </a:r>
            <a:endParaRPr sz="3800" b="1" dirty="0">
              <a:solidFill>
                <a:srgbClr val="003D52"/>
              </a:solidFill>
              <a:latin typeface="Proxima Nova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2194167" y="5211550"/>
            <a:ext cx="7579075" cy="12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700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Com a campanha Matrícula Antecipada, oferecemos a possibilidade do aluno interessado </a:t>
            </a:r>
            <a:r>
              <a:rPr lang="pt-BR" sz="1700" b="1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garantir sua bolsa ainda no início do semestre.</a:t>
            </a:r>
            <a:endParaRPr sz="17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071430" y="2205833"/>
            <a:ext cx="1776400" cy="1776400"/>
          </a:xfrm>
          <a:prstGeom prst="ellipse">
            <a:avLst/>
          </a:prstGeom>
          <a:noFill/>
          <a:ln w="38100" cap="flat" cmpd="sng">
            <a:solidFill>
              <a:srgbClr val="18AC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4866985" y="4086292"/>
            <a:ext cx="2451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300" b="1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As ofertas recebem o selo exclusivo da campanha</a:t>
            </a:r>
            <a:endParaRPr sz="1300" b="1" dirty="0">
              <a:solidFill>
                <a:srgbClr val="003D5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6160" y="2546433"/>
            <a:ext cx="1079600" cy="107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70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Regras da Campanha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pic>
        <p:nvPicPr>
          <p:cNvPr id="99" name="Google Shape;99;p15" descr="image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2791" y="5673778"/>
            <a:ext cx="1189606" cy="118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700973" y="1846748"/>
            <a:ext cx="5633923" cy="37330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Proxima Nova Bl" panose="02000506030000020004" pitchFamily="50" charset="0"/>
                <a:ea typeface="+mj-ea"/>
                <a:cs typeface="Proxima Nova Bl" panose="02000506030000020004" pitchFamily="50" charset="0"/>
              </a:defRPr>
            </a:lvl1pPr>
          </a:lstStyle>
          <a:p>
            <a:pPr marL="342900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Oferecer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100% do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portfólio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 no QB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§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roxima Nova Bold"/>
              <a:ea typeface="Proxima Nova" charset="0"/>
              <a:cs typeface="Proxima Nova Bold"/>
            </a:endParaRPr>
          </a:p>
          <a:p>
            <a:pPr marL="342900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Mínimo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 de 80%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do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portfólio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 dentro da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precificação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enviada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§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roxima Nova Bold"/>
              <a:ea typeface="Proxima Nova" charset="0"/>
              <a:cs typeface="Proxima Nova Bold"/>
            </a:endParaRPr>
          </a:p>
          <a:p>
            <a:pPr marL="342900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Mínimo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 de 1 (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uma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)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vaga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 por SKU 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§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roxima Nova Bold"/>
              <a:ea typeface="Proxima Nova" charset="0"/>
              <a:cs typeface="Proxima Nova Bold"/>
            </a:endParaRPr>
          </a:p>
          <a:p>
            <a:pPr marL="342900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Desconto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 da campanha para ingressantes de 06/05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até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 28/06</a:t>
            </a:r>
          </a:p>
          <a:p>
            <a:pPr marL="342900" indent="-342900">
              <a:lnSpc>
                <a:spcPct val="100000"/>
              </a:lnSpc>
              <a:buFont typeface="Wingdings" charset="2"/>
              <a:buChar char="§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roxima Nova Bold"/>
              <a:ea typeface="Proxima Nova" charset="0"/>
              <a:cs typeface="Proxima Nova Bold"/>
            </a:endParaRPr>
          </a:p>
          <a:p>
            <a:pPr marL="342900" indent="-342900">
              <a:lnSpc>
                <a:spcPct val="100000"/>
              </a:lnSpc>
              <a:buFont typeface="Wingdings" charset="2"/>
              <a:buChar char="§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Desconto superior ao desconto de balcão durante toda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campanha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ea typeface="Proxima Nova" charset="0"/>
                <a:cs typeface="Proxima Nova Bold"/>
              </a:rPr>
              <a:t>.</a:t>
            </a:r>
          </a:p>
        </p:txBody>
      </p:sp>
      <p:sp>
        <p:nvSpPr>
          <p:cNvPr id="3" name="AutoShape 6" descr="https://lh6.googleusercontent.com/C3wTsTZbESIOcN9MDhTng7PwOgEFMu4zPKUj1Ymqjg94DApuhdxfQAvLEctd10IYe0hzUkxldBNWW9cM11enn8Qw_4ZpYsfDK_-GDQ4uGQPLOE2ihol7MhuFPnzlaie8B-Mwh6ZyXOI">
            <a:extLst>
              <a:ext uri="{FF2B5EF4-FFF2-40B4-BE49-F238E27FC236}">
                <a16:creationId xmlns:a16="http://schemas.microsoft.com/office/drawing/2014/main" id="{5909A98B-0BAB-4AA4-BABA-B074ABBE85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https://lh3.googleusercontent.com/IgmgW7Ts7_N1zje4Fq89B5jCkXTTm7phA-E6pkOP1_O0JSNXtlbTraU7XFBxGQSvQCjDQZ3H8BOCYsrEmlVUI6oY8nzAQE8zMyt8Baa21T1u21YOHkkMj-dZttmdStu8VcDiSRT0Wkc">
            <a:extLst>
              <a:ext uri="{FF2B5EF4-FFF2-40B4-BE49-F238E27FC236}">
                <a16:creationId xmlns:a16="http://schemas.microsoft.com/office/drawing/2014/main" id="{88158A52-6FDF-4669-811E-A68EF8C5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65" y="1529361"/>
            <a:ext cx="3399427" cy="453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04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8960" y="0"/>
            <a:ext cx="12230960" cy="6858000"/>
          </a:xfrm>
          <a:prstGeom prst="rect">
            <a:avLst/>
          </a:prstGeom>
          <a:solidFill>
            <a:srgbClr val="007A8D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140" name="Google Shape;77;p16"/>
          <p:cNvSpPr/>
          <p:nvPr/>
        </p:nvSpPr>
        <p:spPr>
          <a:xfrm>
            <a:off x="-38960" y="6549869"/>
            <a:ext cx="12269919" cy="1"/>
          </a:xfrm>
          <a:prstGeom prst="line">
            <a:avLst/>
          </a:prstGeom>
          <a:ln w="25400">
            <a:solidFill>
              <a:srgbClr val="FFFFFF">
                <a:alpha val="20784"/>
              </a:srgbClr>
            </a:solidFill>
            <a:miter lim="400000"/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141" name="Google Shape;78;p16" descr="Google Shape;78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09238" y="6542463"/>
            <a:ext cx="1800832" cy="12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Google Shape;79;p16" descr="Google Shape;79;p16"/>
          <p:cNvPicPr>
            <a:picLocks noChangeAspect="1"/>
          </p:cNvPicPr>
          <p:nvPr/>
        </p:nvPicPr>
        <p:blipFill>
          <a:blip r:embed="rId3">
            <a:extLst/>
          </a:blip>
          <a:srcRect r="12202"/>
          <a:stretch>
            <a:fillRect/>
          </a:stretch>
        </p:blipFill>
        <p:spPr>
          <a:xfrm>
            <a:off x="10626525" y="2371725"/>
            <a:ext cx="1618489" cy="1845487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Google Shape;96;p18"/>
          <p:cNvSpPr txBox="1"/>
          <p:nvPr/>
        </p:nvSpPr>
        <p:spPr>
          <a:xfrm>
            <a:off x="814017" y="567159"/>
            <a:ext cx="9595221" cy="749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3" tIns="35713" rIns="35713" bIns="35713" anchor="ctr">
            <a:spAutoFit/>
          </a:bodyPr>
          <a:lstStyle>
            <a:lvl1pPr>
              <a:defRPr sz="13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x-none" sz="4400" dirty="0"/>
              <a:t>Agenda</a:t>
            </a:r>
            <a:endParaRPr sz="4400" dirty="0"/>
          </a:p>
        </p:txBody>
      </p:sp>
      <p:sp>
        <p:nvSpPr>
          <p:cNvPr id="144" name="Google Shape;97;p18"/>
          <p:cNvSpPr txBox="1"/>
          <p:nvPr/>
        </p:nvSpPr>
        <p:spPr>
          <a:xfrm>
            <a:off x="814017" y="2127513"/>
            <a:ext cx="9183103" cy="281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3" tIns="35713" rIns="35713" bIns="35713" anchor="ctr">
            <a:spAutoFit/>
          </a:bodyPr>
          <a:lstStyle>
            <a:lvl1pPr>
              <a:defRPr sz="5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pt-BR" sz="2000" b="1" dirty="0">
                <a:latin typeface="Proxima Nova Bold"/>
                <a:ea typeface="Proxima Nova" charset="0"/>
                <a:cs typeface="Proxima Nova Bold"/>
              </a:rPr>
              <a:t>[ASSUNTOS_1]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pt-BR" sz="2000" b="1" dirty="0">
                <a:latin typeface="Proxima Nova Bold"/>
                <a:ea typeface="Proxima Nova" charset="0"/>
                <a:cs typeface="Proxima Nova Bold"/>
              </a:rPr>
              <a:t>[ASSUNTOS_2]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pt-BR" sz="2000" b="1" dirty="0">
                <a:latin typeface="Proxima Nova Bold"/>
                <a:ea typeface="Proxima Nova" charset="0"/>
                <a:cs typeface="Proxima Nova Bold"/>
              </a:rPr>
              <a:t>[ASSUNTOS_3]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pt-BR" sz="2000" b="1" dirty="0">
                <a:latin typeface="Proxima Nova Bold"/>
                <a:ea typeface="Proxima Nova" charset="0"/>
                <a:cs typeface="Proxima Nova Bold"/>
              </a:rPr>
              <a:t>Matrícula Antecipada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pt-BR" sz="2000" b="1" dirty="0">
                <a:latin typeface="Proxima Nova Bold"/>
                <a:ea typeface="Proxima Nova" charset="0"/>
                <a:cs typeface="Proxima Nova Bold"/>
              </a:rPr>
              <a:t>Novas Verticais da Quero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pt-BR" sz="2000" b="1" dirty="0">
                <a:latin typeface="Proxima Nova Bold"/>
                <a:ea typeface="Proxima Nova" charset="0"/>
                <a:cs typeface="Proxima Nova Bold"/>
              </a:rPr>
              <a:t>Quero Captação 2019</a:t>
            </a:r>
            <a:endParaRPr sz="2000" dirty="0">
              <a:latin typeface="Proxima Nova Bold"/>
              <a:cs typeface="Proxima Nova Bold"/>
            </a:endParaRPr>
          </a:p>
        </p:txBody>
      </p:sp>
    </p:spTree>
    <p:extLst>
      <p:ext uri="{BB962C8B-B14F-4D97-AF65-F5344CB8AC3E}">
        <p14:creationId xmlns:p14="http://schemas.microsoft.com/office/powerpoint/2010/main" val="190711332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8960" y="0"/>
            <a:ext cx="12230960" cy="6858000"/>
          </a:xfrm>
          <a:prstGeom prst="rect">
            <a:avLst/>
          </a:prstGeom>
          <a:solidFill>
            <a:srgbClr val="007A8D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660209" y="2700650"/>
            <a:ext cx="6509881" cy="110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noAutofit/>
          </a:bodyPr>
          <a:lstStyle/>
          <a:p>
            <a:pPr>
              <a:buClr>
                <a:srgbClr val="FFFFFF"/>
              </a:buClr>
              <a:buSzPts val="13600"/>
            </a:pPr>
            <a:r>
              <a:rPr lang="en-US" sz="3800" b="1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Novas</a:t>
            </a:r>
            <a:r>
              <a:rPr lang="en-US" sz="3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800" b="1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Verticais</a:t>
            </a:r>
            <a:r>
              <a:rPr lang="en-US" sz="3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da </a:t>
            </a:r>
            <a:r>
              <a:rPr lang="en-US" sz="3800" b="1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Quero</a:t>
            </a:r>
            <a:endParaRPr sz="3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l="64550"/>
          <a:stretch/>
        </p:blipFill>
        <p:spPr>
          <a:xfrm>
            <a:off x="-19050" y="-104175"/>
            <a:ext cx="3260322" cy="75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3849" y="1202400"/>
            <a:ext cx="868451" cy="869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69516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Quero Alunos Premium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pic>
        <p:nvPicPr>
          <p:cNvPr id="99" name="Google Shape;99;p15" descr="image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2791" y="5673778"/>
            <a:ext cx="1189606" cy="118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8;p15"/>
          <p:cNvSpPr txBox="1"/>
          <p:nvPr/>
        </p:nvSpPr>
        <p:spPr>
          <a:xfrm>
            <a:off x="722600" y="1232496"/>
            <a:ext cx="10746800" cy="64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500" dirty="0">
                <a:solidFill>
                  <a:srgbClr val="003D52"/>
                </a:solidFill>
                <a:latin typeface="Proxima Nova"/>
                <a:ea typeface="Open Sans"/>
                <a:cs typeface="Proxima Nova Bold"/>
                <a:sym typeface="Open Sans"/>
              </a:rPr>
              <a:t>Com o Quer﻿o Alunos Premium todo o processo seletivo, a matrícula e pagamentos é gerido de forma segura, digital e transparente. Com isso, seus resultados de captação aumentam e os índices de inadimplência e evasão são reduzidos.</a:t>
            </a:r>
            <a:endParaRPr sz="1500" dirty="0">
              <a:solidFill>
                <a:srgbClr val="003D52"/>
              </a:solidFill>
              <a:latin typeface="Proxima Nova"/>
              <a:ea typeface="Open Sans"/>
              <a:cs typeface="Proxima Nova Bold"/>
              <a:sym typeface="Open Sans"/>
            </a:endParaRPr>
          </a:p>
        </p:txBody>
      </p:sp>
      <p:sp>
        <p:nvSpPr>
          <p:cNvPr id="7" name="Google Shape;111;p16">
            <a:extLst>
              <a:ext uri="{FF2B5EF4-FFF2-40B4-BE49-F238E27FC236}">
                <a16:creationId xmlns:a16="http://schemas.microsoft.com/office/drawing/2014/main" id="{BA63D942-D21C-481A-9F4D-C0E7FEEEC516}"/>
              </a:ext>
            </a:extLst>
          </p:cNvPr>
          <p:cNvSpPr/>
          <p:nvPr/>
        </p:nvSpPr>
        <p:spPr>
          <a:xfrm>
            <a:off x="1762167" y="2213700"/>
            <a:ext cx="1776400" cy="1776400"/>
          </a:xfrm>
          <a:prstGeom prst="ellipse">
            <a:avLst/>
          </a:prstGeom>
          <a:noFill/>
          <a:ln w="38100" cap="flat" cmpd="sng">
            <a:solidFill>
              <a:srgbClr val="18AC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endParaRPr/>
          </a:p>
        </p:txBody>
      </p:sp>
      <p:sp>
        <p:nvSpPr>
          <p:cNvPr id="8" name="Google Shape;112;p16">
            <a:extLst>
              <a:ext uri="{FF2B5EF4-FFF2-40B4-BE49-F238E27FC236}">
                <a16:creationId xmlns:a16="http://schemas.microsoft.com/office/drawing/2014/main" id="{DDBE5B39-5FCD-49C7-924A-F23B3FE17F29}"/>
              </a:ext>
            </a:extLst>
          </p:cNvPr>
          <p:cNvSpPr/>
          <p:nvPr/>
        </p:nvSpPr>
        <p:spPr>
          <a:xfrm>
            <a:off x="8362545" y="2205833"/>
            <a:ext cx="1776400" cy="1776400"/>
          </a:xfrm>
          <a:prstGeom prst="ellipse">
            <a:avLst/>
          </a:prstGeom>
          <a:noFill/>
          <a:ln w="38100" cap="flat" cmpd="sng">
            <a:solidFill>
              <a:srgbClr val="18AC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endParaRPr/>
          </a:p>
        </p:txBody>
      </p:sp>
      <p:sp>
        <p:nvSpPr>
          <p:cNvPr id="9" name="Google Shape;117;p16">
            <a:extLst>
              <a:ext uri="{FF2B5EF4-FFF2-40B4-BE49-F238E27FC236}">
                <a16:creationId xmlns:a16="http://schemas.microsoft.com/office/drawing/2014/main" id="{9141DBB0-B806-4C75-902B-78292707D161}"/>
              </a:ext>
            </a:extLst>
          </p:cNvPr>
          <p:cNvSpPr txBox="1"/>
          <p:nvPr/>
        </p:nvSpPr>
        <p:spPr>
          <a:xfrm>
            <a:off x="1493521" y="4094159"/>
            <a:ext cx="2313692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300" b="1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Com a Admissão Digital, o aluno pode fazer todo o processo de matrícula online pelo site.</a:t>
            </a:r>
            <a:endParaRPr sz="1300" b="1" dirty="0">
              <a:solidFill>
                <a:srgbClr val="003D52"/>
              </a:solidFill>
              <a:latin typeface="Proxima Nova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8;p16">
            <a:extLst>
              <a:ext uri="{FF2B5EF4-FFF2-40B4-BE49-F238E27FC236}">
                <a16:creationId xmlns:a16="http://schemas.microsoft.com/office/drawing/2014/main" id="{C70A388D-141B-4358-B261-F858FD73F735}"/>
              </a:ext>
            </a:extLst>
          </p:cNvPr>
          <p:cNvSpPr txBox="1"/>
          <p:nvPr/>
        </p:nvSpPr>
        <p:spPr>
          <a:xfrm>
            <a:off x="8093899" y="4086292"/>
            <a:ext cx="2313692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300" b="1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Todo o processo de admissão e cobrança pode ser acompanhado pelo portal Quero Alunos.</a:t>
            </a:r>
            <a:endParaRPr sz="1300" b="1" dirty="0">
              <a:solidFill>
                <a:srgbClr val="003D52"/>
              </a:solidFill>
              <a:latin typeface="Proxima Nova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24;p16">
            <a:extLst>
              <a:ext uri="{FF2B5EF4-FFF2-40B4-BE49-F238E27FC236}">
                <a16:creationId xmlns:a16="http://schemas.microsoft.com/office/drawing/2014/main" id="{45BA1FCB-E65B-4FE0-84A4-FF21A58C6F48}"/>
              </a:ext>
            </a:extLst>
          </p:cNvPr>
          <p:cNvSpPr txBox="1"/>
          <p:nvPr/>
        </p:nvSpPr>
        <p:spPr>
          <a:xfrm>
            <a:off x="2306463" y="5211550"/>
            <a:ext cx="7579075" cy="12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600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Fale com um de nossos especialistas e garanta resultados imediatos!</a:t>
            </a:r>
          </a:p>
          <a:p>
            <a:pPr algn="ctr">
              <a:lnSpc>
                <a:spcPct val="115000"/>
              </a:lnSpc>
            </a:pPr>
            <a:endParaRPr lang="pt-BR" sz="1600" dirty="0">
              <a:solidFill>
                <a:srgbClr val="003D52"/>
              </a:solidFill>
              <a:latin typeface="Proxima Nova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115000"/>
              </a:lnSpc>
            </a:pPr>
            <a:r>
              <a:rPr lang="pt-BR" b="1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Melhore seu resultado em mais de 50%!</a:t>
            </a:r>
            <a:endParaRPr sz="1600" b="1" dirty="0">
              <a:latin typeface="Proxima Nova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25;p16">
            <a:extLst>
              <a:ext uri="{FF2B5EF4-FFF2-40B4-BE49-F238E27FC236}">
                <a16:creationId xmlns:a16="http://schemas.microsoft.com/office/drawing/2014/main" id="{7AE9D97B-888C-4BE3-8D0E-A6D30167867A}"/>
              </a:ext>
            </a:extLst>
          </p:cNvPr>
          <p:cNvSpPr/>
          <p:nvPr/>
        </p:nvSpPr>
        <p:spPr>
          <a:xfrm>
            <a:off x="5204385" y="2205833"/>
            <a:ext cx="1776400" cy="1776400"/>
          </a:xfrm>
          <a:prstGeom prst="ellipse">
            <a:avLst/>
          </a:prstGeom>
          <a:noFill/>
          <a:ln w="38100" cap="flat" cmpd="sng">
            <a:solidFill>
              <a:srgbClr val="18AC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endParaRPr/>
          </a:p>
        </p:txBody>
      </p:sp>
      <p:sp>
        <p:nvSpPr>
          <p:cNvPr id="14" name="Google Shape;126;p16">
            <a:extLst>
              <a:ext uri="{FF2B5EF4-FFF2-40B4-BE49-F238E27FC236}">
                <a16:creationId xmlns:a16="http://schemas.microsoft.com/office/drawing/2014/main" id="{1648FBF3-13FA-4F0C-A83F-9B31FB1821AD}"/>
              </a:ext>
            </a:extLst>
          </p:cNvPr>
          <p:cNvSpPr txBox="1"/>
          <p:nvPr/>
        </p:nvSpPr>
        <p:spPr>
          <a:xfrm>
            <a:off x="5039100" y="4086292"/>
            <a:ext cx="21138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300" b="1" dirty="0">
                <a:solidFill>
                  <a:srgbClr val="003D52"/>
                </a:solidFill>
                <a:latin typeface="Proxima Nova"/>
                <a:ea typeface="Open Sans"/>
                <a:cs typeface="Open Sans"/>
                <a:sym typeface="Open Sans"/>
              </a:rPr>
              <a:t>Com o Quero Pago, nós tornamos a gestão dos pagamentos mais eficiente e digital.</a:t>
            </a:r>
          </a:p>
          <a:p>
            <a:pPr algn="ctr">
              <a:lnSpc>
                <a:spcPct val="115000"/>
              </a:lnSpc>
            </a:pPr>
            <a:endParaRPr lang="pt-BR" sz="1300" b="1" dirty="0">
              <a:solidFill>
                <a:srgbClr val="003D52"/>
              </a:solidFill>
              <a:latin typeface="Proxima Nova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F74577-21CF-4B0D-988B-CD0915F01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404" y="2688263"/>
            <a:ext cx="893291" cy="893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1F295C-21C2-4082-920A-7973D74A2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579" y="2756120"/>
            <a:ext cx="757576" cy="757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A4AB74-0A35-4AE4-AF35-557AFD739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530" y="2688263"/>
            <a:ext cx="846939" cy="85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62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44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Inteligência Educacional</a:t>
            </a:r>
            <a:endParaRPr sz="44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pic>
        <p:nvPicPr>
          <p:cNvPr id="99" name="Google Shape;99;p15" descr="image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2791" y="5673778"/>
            <a:ext cx="1189606" cy="118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8;p15"/>
          <p:cNvSpPr txBox="1"/>
          <p:nvPr/>
        </p:nvSpPr>
        <p:spPr>
          <a:xfrm>
            <a:off x="722600" y="1232496"/>
            <a:ext cx="10746800" cy="64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500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Muitos gestores tomam decisões estratégicas sem ter informações para embasá-las. Pensando nisso, a Quero desenvolveu uma nova ferramenta com informações real-time, tecnologia de ponta a ponta, consultores especializados e custo acessível.</a:t>
            </a:r>
            <a:endParaRPr sz="1500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sp>
        <p:nvSpPr>
          <p:cNvPr id="7" name="Google Shape;111;p16">
            <a:extLst>
              <a:ext uri="{FF2B5EF4-FFF2-40B4-BE49-F238E27FC236}">
                <a16:creationId xmlns:a16="http://schemas.microsoft.com/office/drawing/2014/main" id="{BA63D942-D21C-481A-9F4D-C0E7FEEEC516}"/>
              </a:ext>
            </a:extLst>
          </p:cNvPr>
          <p:cNvSpPr/>
          <p:nvPr/>
        </p:nvSpPr>
        <p:spPr>
          <a:xfrm>
            <a:off x="1762167" y="2213700"/>
            <a:ext cx="1776400" cy="1776400"/>
          </a:xfrm>
          <a:prstGeom prst="ellipse">
            <a:avLst/>
          </a:prstGeom>
          <a:noFill/>
          <a:ln w="38100" cap="flat" cmpd="sng">
            <a:solidFill>
              <a:srgbClr val="18AC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endParaRPr/>
          </a:p>
        </p:txBody>
      </p:sp>
      <p:sp>
        <p:nvSpPr>
          <p:cNvPr id="8" name="Google Shape;112;p16">
            <a:extLst>
              <a:ext uri="{FF2B5EF4-FFF2-40B4-BE49-F238E27FC236}">
                <a16:creationId xmlns:a16="http://schemas.microsoft.com/office/drawing/2014/main" id="{DDBE5B39-5FCD-49C7-924A-F23B3FE17F29}"/>
              </a:ext>
            </a:extLst>
          </p:cNvPr>
          <p:cNvSpPr/>
          <p:nvPr/>
        </p:nvSpPr>
        <p:spPr>
          <a:xfrm>
            <a:off x="8362545" y="2205833"/>
            <a:ext cx="1776400" cy="1776400"/>
          </a:xfrm>
          <a:prstGeom prst="ellipse">
            <a:avLst/>
          </a:prstGeom>
          <a:noFill/>
          <a:ln w="38100" cap="flat" cmpd="sng">
            <a:solidFill>
              <a:srgbClr val="18AC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endParaRPr/>
          </a:p>
        </p:txBody>
      </p:sp>
      <p:sp>
        <p:nvSpPr>
          <p:cNvPr id="9" name="Google Shape;117;p16">
            <a:extLst>
              <a:ext uri="{FF2B5EF4-FFF2-40B4-BE49-F238E27FC236}">
                <a16:creationId xmlns:a16="http://schemas.microsoft.com/office/drawing/2014/main" id="{9141DBB0-B806-4C75-902B-78292707D161}"/>
              </a:ext>
            </a:extLst>
          </p:cNvPr>
          <p:cNvSpPr txBox="1"/>
          <p:nvPr/>
        </p:nvSpPr>
        <p:spPr>
          <a:xfrm>
            <a:off x="1629233" y="4094159"/>
            <a:ext cx="21138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300" b="1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O melhor banco de dados do mercado com dados públicos e </a:t>
            </a:r>
            <a:r>
              <a:rPr lang="pt-BR" sz="1300" b="1" dirty="0" smtClean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proprietários</a:t>
            </a:r>
            <a:endParaRPr sz="1300" b="1" dirty="0">
              <a:solidFill>
                <a:srgbClr val="003D5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18;p16">
            <a:extLst>
              <a:ext uri="{FF2B5EF4-FFF2-40B4-BE49-F238E27FC236}">
                <a16:creationId xmlns:a16="http://schemas.microsoft.com/office/drawing/2014/main" id="{C70A388D-141B-4358-B261-F858FD73F735}"/>
              </a:ext>
            </a:extLst>
          </p:cNvPr>
          <p:cNvSpPr txBox="1"/>
          <p:nvPr/>
        </p:nvSpPr>
        <p:spPr>
          <a:xfrm>
            <a:off x="8025156" y="4086292"/>
            <a:ext cx="2651081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300" b="1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Tecnologia em todo o processo, inclusive com uma plataforma online com análises</a:t>
            </a:r>
            <a:endParaRPr sz="1300" b="1" dirty="0">
              <a:solidFill>
                <a:srgbClr val="003D5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124;p16">
            <a:extLst>
              <a:ext uri="{FF2B5EF4-FFF2-40B4-BE49-F238E27FC236}">
                <a16:creationId xmlns:a16="http://schemas.microsoft.com/office/drawing/2014/main" id="{45BA1FCB-E65B-4FE0-84A4-FF21A58C6F48}"/>
              </a:ext>
            </a:extLst>
          </p:cNvPr>
          <p:cNvSpPr txBox="1"/>
          <p:nvPr/>
        </p:nvSpPr>
        <p:spPr>
          <a:xfrm>
            <a:off x="2202288" y="5190186"/>
            <a:ext cx="7562834" cy="132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700" b="1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Agende uma reunião com um consultor </a:t>
            </a:r>
            <a:r>
              <a:rPr lang="pt-BR" sz="1700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de Inteligência Educacional e descubra as possibilidades desta nova vertical da Quero Educação. </a:t>
            </a:r>
            <a:endParaRPr sz="17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125;p16">
            <a:extLst>
              <a:ext uri="{FF2B5EF4-FFF2-40B4-BE49-F238E27FC236}">
                <a16:creationId xmlns:a16="http://schemas.microsoft.com/office/drawing/2014/main" id="{7AE9D97B-888C-4BE3-8D0E-A6D30167867A}"/>
              </a:ext>
            </a:extLst>
          </p:cNvPr>
          <p:cNvSpPr/>
          <p:nvPr/>
        </p:nvSpPr>
        <p:spPr>
          <a:xfrm>
            <a:off x="5204385" y="2205833"/>
            <a:ext cx="1776400" cy="1776400"/>
          </a:xfrm>
          <a:prstGeom prst="ellipse">
            <a:avLst/>
          </a:prstGeom>
          <a:noFill/>
          <a:ln w="38100" cap="flat" cmpd="sng">
            <a:solidFill>
              <a:srgbClr val="18AC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endParaRPr/>
          </a:p>
        </p:txBody>
      </p:sp>
      <p:sp>
        <p:nvSpPr>
          <p:cNvPr id="14" name="Google Shape;126;p16">
            <a:extLst>
              <a:ext uri="{FF2B5EF4-FFF2-40B4-BE49-F238E27FC236}">
                <a16:creationId xmlns:a16="http://schemas.microsoft.com/office/drawing/2014/main" id="{1648FBF3-13FA-4F0C-A83F-9B31FB1821AD}"/>
              </a:ext>
            </a:extLst>
          </p:cNvPr>
          <p:cNvSpPr txBox="1"/>
          <p:nvPr/>
        </p:nvSpPr>
        <p:spPr>
          <a:xfrm>
            <a:off x="4866985" y="4086292"/>
            <a:ext cx="2451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300" b="1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Apoio de consultores especializados no setor educacional brasileiro</a:t>
            </a:r>
            <a:endParaRPr sz="1300" b="1" dirty="0">
              <a:solidFill>
                <a:srgbClr val="003D5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8EC3E-820B-40C5-B7BE-44F070637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783" y="2782776"/>
            <a:ext cx="739509" cy="739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8572B-C801-4E8A-BD90-5697421B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226" y="2688263"/>
            <a:ext cx="834022" cy="8340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F74577-21CF-4B0D-988B-CD0915F01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404" y="2688263"/>
            <a:ext cx="893291" cy="8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80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8960" y="0"/>
            <a:ext cx="12230960" cy="6858000"/>
          </a:xfrm>
          <a:prstGeom prst="rect">
            <a:avLst/>
          </a:prstGeom>
          <a:solidFill>
            <a:srgbClr val="007A8D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660209" y="2700650"/>
            <a:ext cx="6509881" cy="110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noAutofit/>
          </a:bodyPr>
          <a:lstStyle/>
          <a:p>
            <a:pPr>
              <a:buClr>
                <a:srgbClr val="FFFFFF"/>
              </a:buClr>
              <a:buSzPts val="13600"/>
            </a:pPr>
            <a:r>
              <a:rPr lang="en-US" sz="3800" b="1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Quero</a:t>
            </a:r>
            <a:r>
              <a:rPr lang="en-US" sz="3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800" b="1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Captação</a:t>
            </a:r>
            <a:r>
              <a:rPr lang="en-US" sz="3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2019</a:t>
            </a:r>
            <a:endParaRPr sz="3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l="64550"/>
          <a:stretch/>
        </p:blipFill>
        <p:spPr>
          <a:xfrm>
            <a:off x="-19050" y="-104175"/>
            <a:ext cx="3260322" cy="75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3849" y="1202400"/>
            <a:ext cx="868451" cy="869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05093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image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2791" y="5673778"/>
            <a:ext cx="1189606" cy="118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2381" y="-50585"/>
            <a:ext cx="13116763" cy="69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27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18"/>
          <p:cNvCxnSpPr/>
          <p:nvPr/>
        </p:nvCxnSpPr>
        <p:spPr>
          <a:xfrm>
            <a:off x="4180997" y="1952700"/>
            <a:ext cx="0" cy="2952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18"/>
          <p:cNvSpPr/>
          <p:nvPr/>
        </p:nvSpPr>
        <p:spPr>
          <a:xfrm rot="60000">
            <a:off x="0" y="-1800"/>
            <a:ext cx="12192000" cy="6861600"/>
          </a:xfrm>
          <a:prstGeom prst="rect">
            <a:avLst/>
          </a:prstGeom>
          <a:solidFill>
            <a:srgbClr val="007A8D">
              <a:alpha val="65000"/>
            </a:srgbClr>
          </a:solidFill>
          <a:ln>
            <a:noFill/>
          </a:ln>
        </p:spPr>
        <p:txBody>
          <a:bodyPr spcFirstLastPara="1" wrap="square" lIns="47612" tIns="47612" rIns="47612" bIns="47612" anchor="ctr" anchorCtr="0">
            <a:noAutofit/>
          </a:bodyPr>
          <a:lstStyle/>
          <a:p>
            <a:pPr algn="ctr">
              <a:buClr>
                <a:srgbClr val="000000"/>
              </a:buClr>
              <a:buSzPts val="3000"/>
            </a:pPr>
            <a:endParaRPr sz="2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5" name="Google Shape;2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251" y="2809432"/>
            <a:ext cx="3123927" cy="12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8"/>
          <p:cNvSpPr txBox="1"/>
          <p:nvPr/>
        </p:nvSpPr>
        <p:spPr>
          <a:xfrm>
            <a:off x="4456617" y="1952600"/>
            <a:ext cx="6894400" cy="29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3800" b="1" dirty="0">
                <a:solidFill>
                  <a:srgbClr val="FFFFFF"/>
                </a:solidFill>
                <a:latin typeface="Proxima Nova Bold"/>
                <a:ea typeface="Open Sans"/>
                <a:cs typeface="Proxima Nova Bold"/>
                <a:sym typeface="Open Sans"/>
              </a:rPr>
              <a:t>Obrigado!</a:t>
            </a:r>
            <a:endParaRPr sz="3800" b="1" dirty="0">
              <a:solidFill>
                <a:srgbClr val="FFFFFF"/>
              </a:solidFill>
              <a:latin typeface="Proxima Nova Bold"/>
              <a:ea typeface="Open Sans"/>
              <a:cs typeface="Proxima Nova Bold"/>
              <a:sym typeface="Open Sans"/>
            </a:endParaRPr>
          </a:p>
          <a:p>
            <a:pPr>
              <a:lnSpc>
                <a:spcPct val="150000"/>
              </a:lnSpc>
            </a:pPr>
            <a:r>
              <a:rPr lang="pt-BR" sz="1700" dirty="0">
                <a:solidFill>
                  <a:srgbClr val="FFFFFF"/>
                </a:solidFill>
                <a:latin typeface="Proxima Nova Bold"/>
                <a:ea typeface="Open Sans"/>
                <a:cs typeface="Proxima Nova Bold"/>
                <a:sym typeface="Open Sans"/>
              </a:rPr>
              <a:t>📩 [USER_EMAIL]</a:t>
            </a:r>
            <a:endParaRPr sz="1700" dirty="0">
              <a:solidFill>
                <a:srgbClr val="FFFFFF"/>
              </a:solidFill>
              <a:latin typeface="Proxima Nova Bold"/>
              <a:ea typeface="Open Sans"/>
              <a:cs typeface="Proxima Nova Bold"/>
              <a:sym typeface="Open Sans"/>
            </a:endParaRPr>
          </a:p>
          <a:p>
            <a:pPr>
              <a:lnSpc>
                <a:spcPct val="150000"/>
              </a:lnSpc>
            </a:pPr>
            <a:endParaRPr sz="1700" dirty="0">
              <a:solidFill>
                <a:srgbClr val="FFFFFF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79252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8960" y="0"/>
            <a:ext cx="12230960" cy="6858000"/>
          </a:xfrm>
          <a:prstGeom prst="rect">
            <a:avLst/>
          </a:prstGeom>
          <a:solidFill>
            <a:srgbClr val="007A8D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660209" y="2700650"/>
            <a:ext cx="6509881" cy="110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noAutofit/>
          </a:bodyPr>
          <a:lstStyle/>
          <a:p>
            <a:pPr>
              <a:buClr>
                <a:srgbClr val="FFFFFF"/>
              </a:buClr>
              <a:buSzPts val="13600"/>
            </a:pPr>
            <a:r>
              <a:rPr lang="en-US" sz="3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[ASSUNTOS_1]</a:t>
            </a:r>
            <a:endParaRPr sz="3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l="64550"/>
          <a:stretch/>
        </p:blipFill>
        <p:spPr>
          <a:xfrm>
            <a:off x="-19050" y="-104175"/>
            <a:ext cx="3260322" cy="75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3849" y="1202400"/>
            <a:ext cx="868451" cy="869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342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03C3A5-F353-4BE3-88F2-9D9F74D713D2}"/>
              </a:ext>
            </a:extLst>
          </p:cNvPr>
          <p:cNvSpPr/>
          <p:nvPr/>
        </p:nvSpPr>
        <p:spPr>
          <a:xfrm>
            <a:off x="425008" y="1579497"/>
            <a:ext cx="1910716" cy="862613"/>
          </a:xfrm>
          <a:prstGeom prst="rect">
            <a:avLst/>
          </a:prstGeom>
          <a:ln>
            <a:solidFill>
              <a:srgbClr val="76A5C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Funil de Vendas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E9994F-1371-4CA8-BFC4-97CE330970E1}"/>
              </a:ext>
            </a:extLst>
          </p:cNvPr>
          <p:cNvSpPr/>
          <p:nvPr/>
        </p:nvSpPr>
        <p:spPr>
          <a:xfrm>
            <a:off x="630851" y="3311253"/>
            <a:ext cx="1697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Proxima Nova Bold"/>
                <a:cs typeface="Proxima Nova Bold"/>
              </a:rPr>
              <a:t>INTERESSADOS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2E9994F-1371-4CA8-BFC4-97CE330970E1}"/>
              </a:ext>
            </a:extLst>
          </p:cNvPr>
          <p:cNvSpPr/>
          <p:nvPr/>
        </p:nvSpPr>
        <p:spPr>
          <a:xfrm>
            <a:off x="5861311" y="3312190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Proxima Nova Bold"/>
                <a:cs typeface="Proxima Nova Bold"/>
              </a:rPr>
              <a:t>VISITAS</a:t>
            </a:r>
          </a:p>
        </p:txBody>
      </p:sp>
      <p:sp>
        <p:nvSpPr>
          <p:cNvPr id="4" name="Curved Left Arrow 3"/>
          <p:cNvSpPr/>
          <p:nvPr/>
        </p:nvSpPr>
        <p:spPr>
          <a:xfrm>
            <a:off x="7836403" y="2772386"/>
            <a:ext cx="943784" cy="9623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73" name="Curved Left Arrow 72"/>
          <p:cNvSpPr/>
          <p:nvPr/>
        </p:nvSpPr>
        <p:spPr>
          <a:xfrm>
            <a:off x="7411014" y="3851998"/>
            <a:ext cx="943784" cy="9623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2871118" y="2816447"/>
            <a:ext cx="1491444" cy="213947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EFA3C916-CDF0-4F8F-A4E6-B9AC21917D0F}"/>
              </a:ext>
            </a:extLst>
          </p:cNvPr>
          <p:cNvSpPr/>
          <p:nvPr/>
        </p:nvSpPr>
        <p:spPr>
          <a:xfrm rot="10800000">
            <a:off x="3742793" y="1318303"/>
            <a:ext cx="4706414" cy="900000"/>
          </a:xfrm>
          <a:prstGeom prst="trapezoid">
            <a:avLst>
              <a:gd name="adj" fmla="val 44296"/>
            </a:avLst>
          </a:prstGeom>
          <a:solidFill>
            <a:srgbClr val="528CC1"/>
          </a:solidFill>
        </p:spPr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A9269AB7-FF50-4536-9C77-BFB68B4E969E}"/>
              </a:ext>
            </a:extLst>
          </p:cNvPr>
          <p:cNvSpPr/>
          <p:nvPr/>
        </p:nvSpPr>
        <p:spPr>
          <a:xfrm rot="10800000">
            <a:off x="4152625" y="2249476"/>
            <a:ext cx="3886750" cy="900000"/>
          </a:xfrm>
          <a:prstGeom prst="trapezoid">
            <a:avLst>
              <a:gd name="adj" fmla="val 44296"/>
            </a:avLst>
          </a:prstGeom>
          <a:solidFill>
            <a:srgbClr val="6D9DCD"/>
          </a:solidFill>
        </p:spPr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3F253EFB-3D37-4C72-A127-A4E022A4A185}"/>
              </a:ext>
            </a:extLst>
          </p:cNvPr>
          <p:cNvSpPr/>
          <p:nvPr/>
        </p:nvSpPr>
        <p:spPr>
          <a:xfrm rot="10800000">
            <a:off x="4560398" y="3184989"/>
            <a:ext cx="3071205" cy="900000"/>
          </a:xfrm>
          <a:prstGeom prst="trapezoid">
            <a:avLst>
              <a:gd name="adj" fmla="val 44296"/>
            </a:avLst>
          </a:prstGeom>
          <a:solidFill>
            <a:srgbClr val="88AED8"/>
          </a:solidFill>
        </p:spPr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4E097AA0-E6BD-4D65-A0AA-098045D087DA}"/>
              </a:ext>
            </a:extLst>
          </p:cNvPr>
          <p:cNvSpPr/>
          <p:nvPr/>
        </p:nvSpPr>
        <p:spPr>
          <a:xfrm rot="10800000">
            <a:off x="4980001" y="4110820"/>
            <a:ext cx="2232000" cy="900000"/>
          </a:xfrm>
          <a:prstGeom prst="trapezoid">
            <a:avLst>
              <a:gd name="adj" fmla="val 44296"/>
            </a:avLst>
          </a:prstGeom>
          <a:solidFill>
            <a:srgbClr val="A4C0E3"/>
          </a:solidFill>
        </p:spPr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BED4A8-54BF-4D11-A563-19AE2729411F}"/>
              </a:ext>
            </a:extLst>
          </p:cNvPr>
          <p:cNvSpPr/>
          <p:nvPr/>
        </p:nvSpPr>
        <p:spPr>
          <a:xfrm>
            <a:off x="5426810" y="1584405"/>
            <a:ext cx="13383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dirty="0" err="1">
                <a:solidFill>
                  <a:schemeClr val="bg1"/>
                </a:solidFill>
                <a:latin typeface="Proxima Nova Bold"/>
                <a:cs typeface="Proxima Nova Bold"/>
              </a:rPr>
              <a:t>Interessados</a:t>
            </a:r>
            <a:endParaRPr lang="en-US" sz="1600" dirty="0">
              <a:solidFill>
                <a:schemeClr val="bg1"/>
              </a:solidFill>
              <a:latin typeface="Proxima Nova Bold"/>
              <a:cs typeface="Proxima Nova Bold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723AE-0CF6-4C43-8DAD-E2A50F36042D}"/>
              </a:ext>
            </a:extLst>
          </p:cNvPr>
          <p:cNvSpPr/>
          <p:nvPr/>
        </p:nvSpPr>
        <p:spPr>
          <a:xfrm>
            <a:off x="4560397" y="2337949"/>
            <a:ext cx="30712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dirty="0" err="1">
                <a:solidFill>
                  <a:schemeClr val="bg1"/>
                </a:solidFill>
                <a:latin typeface="Proxima Nova Bold"/>
                <a:cs typeface="Proxima Nova Bold"/>
              </a:rPr>
              <a:t>Visitas</a:t>
            </a:r>
            <a:endParaRPr lang="en-US" sz="1600" dirty="0">
              <a:solidFill>
                <a:schemeClr val="bg1"/>
              </a:solidFill>
              <a:latin typeface="Proxima Nova Bold"/>
              <a:cs typeface="Proxima Nova Bold"/>
            </a:endParaRPr>
          </a:p>
          <a:p>
            <a:pPr lvl="0" algn="ctr"/>
            <a:r>
              <a:rPr lang="en-US" sz="1600" b="1" dirty="0">
                <a:solidFill>
                  <a:schemeClr val="bg1"/>
                </a:solidFill>
                <a:latin typeface="Proxima Nova Bold"/>
                <a:cs typeface="Proxima Nova Bold"/>
              </a:rPr>
              <a:t>[N_VISITAS]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7CE29C-3687-48B2-B4B1-99CC327A90EB}"/>
              </a:ext>
            </a:extLst>
          </p:cNvPr>
          <p:cNvSpPr/>
          <p:nvPr/>
        </p:nvSpPr>
        <p:spPr>
          <a:xfrm>
            <a:off x="4980000" y="3316646"/>
            <a:ext cx="22320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dirty="0" err="1">
                <a:solidFill>
                  <a:schemeClr val="bg1"/>
                </a:solidFill>
                <a:latin typeface="Proxima Nova Bold"/>
                <a:cs typeface="Proxima Nova Bold"/>
              </a:rPr>
              <a:t>Ordens</a:t>
            </a:r>
            <a:r>
              <a:rPr lang="en-US" sz="1600" dirty="0">
                <a:solidFill>
                  <a:schemeClr val="bg1"/>
                </a:solidFill>
                <a:latin typeface="Proxima Nova Bold"/>
                <a:cs typeface="Proxima Nova Bold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Proxima Nova Bold"/>
                <a:cs typeface="Proxima Nova Bold"/>
              </a:rPr>
              <a:t>Geradas</a:t>
            </a:r>
            <a:endParaRPr lang="en-US" sz="1600" dirty="0">
              <a:solidFill>
                <a:schemeClr val="bg1"/>
              </a:solidFill>
              <a:latin typeface="Proxima Nova Bold"/>
              <a:cs typeface="Proxima Nova Bold"/>
            </a:endParaRPr>
          </a:p>
          <a:p>
            <a:pPr lvl="0" algn="ctr"/>
            <a:r>
              <a:rPr lang="en-US" sz="1600" b="1" dirty="0">
                <a:solidFill>
                  <a:schemeClr val="bg1"/>
                </a:solidFill>
                <a:latin typeface="Proxima Nova Bold"/>
                <a:cs typeface="Proxima Nova Bold"/>
              </a:rPr>
              <a:t>[N_ORDENS]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9CEF66-D901-4CC2-9240-913C62913FD4}"/>
              </a:ext>
            </a:extLst>
          </p:cNvPr>
          <p:cNvSpPr/>
          <p:nvPr/>
        </p:nvSpPr>
        <p:spPr>
          <a:xfrm>
            <a:off x="5354002" y="4247318"/>
            <a:ext cx="14839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dirty="0" err="1">
                <a:solidFill>
                  <a:schemeClr val="bg1"/>
                </a:solidFill>
                <a:latin typeface="Proxima Nova Bold"/>
                <a:cs typeface="Proxima Nova Bold"/>
              </a:rPr>
              <a:t>Pagos</a:t>
            </a:r>
            <a:endParaRPr lang="en-US" sz="1600" dirty="0">
              <a:solidFill>
                <a:schemeClr val="bg1"/>
              </a:solidFill>
              <a:latin typeface="Proxima Nova Bold"/>
              <a:cs typeface="Proxima Nova Bold"/>
            </a:endParaRPr>
          </a:p>
          <a:p>
            <a:pPr lvl="0" algn="ctr"/>
            <a:r>
              <a:rPr lang="en-US" sz="1600" b="1" dirty="0">
                <a:solidFill>
                  <a:schemeClr val="bg1"/>
                </a:solidFill>
                <a:latin typeface="Proxima Nova Bold"/>
                <a:cs typeface="Proxima Nova Bold"/>
              </a:rPr>
              <a:t>[N_PAGOS]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25" name="Curved Left Arrow 3">
            <a:extLst>
              <a:ext uri="{FF2B5EF4-FFF2-40B4-BE49-F238E27FC236}">
                <a16:creationId xmlns:a16="http://schemas.microsoft.com/office/drawing/2014/main" id="{F1784798-9D72-440D-B1DD-432653EF9561}"/>
              </a:ext>
            </a:extLst>
          </p:cNvPr>
          <p:cNvSpPr/>
          <p:nvPr/>
        </p:nvSpPr>
        <p:spPr>
          <a:xfrm>
            <a:off x="8373087" y="1583832"/>
            <a:ext cx="943784" cy="9623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BAEFA3-39C8-4E06-B6FD-21A862EDD66C}"/>
              </a:ext>
            </a:extLst>
          </p:cNvPr>
          <p:cNvSpPr/>
          <p:nvPr/>
        </p:nvSpPr>
        <p:spPr>
          <a:xfrm>
            <a:off x="425008" y="1723800"/>
            <a:ext cx="190374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Leads Indecisos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913502-B16C-4131-BBEF-0382B9838A8E}"/>
              </a:ext>
            </a:extLst>
          </p:cNvPr>
          <p:cNvSpPr/>
          <p:nvPr/>
        </p:nvSpPr>
        <p:spPr>
          <a:xfrm>
            <a:off x="425008" y="1969607"/>
            <a:ext cx="1910716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[T_INDECISOS]</a:t>
            </a:r>
          </a:p>
        </p:txBody>
      </p:sp>
      <p:sp>
        <p:nvSpPr>
          <p:cNvPr id="30" name="Curved Left Arrow 3">
            <a:extLst>
              <a:ext uri="{FF2B5EF4-FFF2-40B4-BE49-F238E27FC236}">
                <a16:creationId xmlns:a16="http://schemas.microsoft.com/office/drawing/2014/main" id="{C4B38989-6A82-441E-9E35-123728B5858F}"/>
              </a:ext>
            </a:extLst>
          </p:cNvPr>
          <p:cNvSpPr/>
          <p:nvPr/>
        </p:nvSpPr>
        <p:spPr>
          <a:xfrm flipH="1">
            <a:off x="2875129" y="1583832"/>
            <a:ext cx="943784" cy="96232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5442BD-3AD3-488B-9E43-EBE768DD146F}"/>
              </a:ext>
            </a:extLst>
          </p:cNvPr>
          <p:cNvSpPr/>
          <p:nvPr/>
        </p:nvSpPr>
        <p:spPr>
          <a:xfrm>
            <a:off x="9920298" y="4112687"/>
            <a:ext cx="101502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pt-B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Sucesso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38522" y="5141374"/>
            <a:ext cx="1728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t>-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t>Reembolsos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t> e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t>trocas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roxima Nov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7177F0-6BCF-492F-B653-B3D4A6D72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938704"/>
              </p:ext>
            </p:extLst>
          </p:nvPr>
        </p:nvGraphicFramePr>
        <p:xfrm>
          <a:off x="425008" y="5516598"/>
          <a:ext cx="11341984" cy="116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0884">
                  <a:extLst>
                    <a:ext uri="{9D8B030D-6E8A-4147-A177-3AD203B41FA5}">
                      <a16:colId xmlns:a16="http://schemas.microsoft.com/office/drawing/2014/main" val="2866019953"/>
                    </a:ext>
                  </a:extLst>
                </a:gridCol>
                <a:gridCol w="3476367">
                  <a:extLst>
                    <a:ext uri="{9D8B030D-6E8A-4147-A177-3AD203B41FA5}">
                      <a16:colId xmlns:a16="http://schemas.microsoft.com/office/drawing/2014/main" val="268307582"/>
                    </a:ext>
                  </a:extLst>
                </a:gridCol>
                <a:gridCol w="3120384">
                  <a:extLst>
                    <a:ext uri="{9D8B030D-6E8A-4147-A177-3AD203B41FA5}">
                      <a16:colId xmlns:a16="http://schemas.microsoft.com/office/drawing/2014/main" val="3444147302"/>
                    </a:ext>
                  </a:extLst>
                </a:gridCol>
                <a:gridCol w="3234349">
                  <a:extLst>
                    <a:ext uri="{9D8B030D-6E8A-4147-A177-3AD203B41FA5}">
                      <a16:colId xmlns:a16="http://schemas.microsoft.com/office/drawing/2014/main" val="1845559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sz="1000" b="1" dirty="0"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Proxima Nova"/>
                        </a:rPr>
                        <a:t>Conversão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Proxima Nova"/>
                        </a:rPr>
                        <a:t>Atratividade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Proxima Nova"/>
                        </a:rPr>
                        <a:t>Sucesso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89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oxima Nova"/>
                          <a:cs typeface="Proxima Nova Bold"/>
                        </a:rPr>
                        <a:t>O que 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oxima Nova"/>
                          <a:cs typeface="Proxima Nova Bold"/>
                        </a:rPr>
                        <a:t>Esta taxa mostra a conversão geral de todas as etapas do processo.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oxima Nova"/>
                          <a:cs typeface="Proxima Nova Bold"/>
                        </a:rPr>
                        <a:t>Esta taxa mostra que as ofertas têm apelo ao alunos.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oxima Nova"/>
                          <a:cs typeface="Proxima Nova Bold"/>
                        </a:rPr>
                        <a:t>Esta taxa mostra que a oferta possui retorno financeiro para o aluno e o alinhamento do balcão.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78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oxima Nova"/>
                          <a:cs typeface="Proxima Nova Bold"/>
                        </a:rPr>
                        <a:t>Boas práticas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oxima Nova"/>
                          <a:cs typeface="Proxima Nova Bold"/>
                        </a:rPr>
                        <a:t>TC&gt; 1,60% Confirma a boa utilização do canal.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oxima Nova"/>
                          <a:cs typeface="Proxima Nova Bold"/>
                        </a:rPr>
                        <a:t>TA ≥ 16%: Bom mix de cursos, campi, modalidades e descontos atrativos.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Proxima Nova"/>
                          <a:cs typeface="Proxima Nova Bold"/>
                        </a:rPr>
                        <a:t>TS ≥ 10%: balcão alinhado e desconto real.</a:t>
                      </a:r>
                    </a:p>
                    <a:p>
                      <a:endParaRPr lang="pt-BR" sz="1000" dirty="0">
                        <a:latin typeface="Proxima Nov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342546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32D2D870-A5D7-43D4-88B9-5C7C213543A5}"/>
              </a:ext>
            </a:extLst>
          </p:cNvPr>
          <p:cNvSpPr/>
          <p:nvPr/>
        </p:nvSpPr>
        <p:spPr>
          <a:xfrm>
            <a:off x="433956" y="3316550"/>
            <a:ext cx="1910716" cy="862613"/>
          </a:xfrm>
          <a:prstGeom prst="rect">
            <a:avLst/>
          </a:prstGeom>
          <a:ln>
            <a:solidFill>
              <a:srgbClr val="76A5C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1FBC1C-EBD9-4852-BD39-0C3DBC632767}"/>
              </a:ext>
            </a:extLst>
          </p:cNvPr>
          <p:cNvSpPr/>
          <p:nvPr/>
        </p:nvSpPr>
        <p:spPr>
          <a:xfrm>
            <a:off x="433956" y="3460853"/>
            <a:ext cx="190374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Conversão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007857-64B1-426F-9662-FC96F150E672}"/>
              </a:ext>
            </a:extLst>
          </p:cNvPr>
          <p:cNvSpPr/>
          <p:nvPr/>
        </p:nvSpPr>
        <p:spPr>
          <a:xfrm>
            <a:off x="433956" y="3706660"/>
            <a:ext cx="1910716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[T_CONVERSAO]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38475C-ACDD-4DE6-8E13-3B781296FA86}"/>
              </a:ext>
            </a:extLst>
          </p:cNvPr>
          <p:cNvSpPr/>
          <p:nvPr/>
        </p:nvSpPr>
        <p:spPr>
          <a:xfrm>
            <a:off x="9840055" y="1584405"/>
            <a:ext cx="1910716" cy="862613"/>
          </a:xfrm>
          <a:prstGeom prst="rect">
            <a:avLst/>
          </a:prstGeom>
          <a:ln>
            <a:solidFill>
              <a:srgbClr val="76A5C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DD89AB-1A6F-40AC-B817-072D4BFFC468}"/>
              </a:ext>
            </a:extLst>
          </p:cNvPr>
          <p:cNvSpPr/>
          <p:nvPr/>
        </p:nvSpPr>
        <p:spPr>
          <a:xfrm>
            <a:off x="9840055" y="1728708"/>
            <a:ext cx="190374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Leads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Fiéis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Proxima Nova Bold"/>
              <a:cs typeface="Proxima Nova Bold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7BDD340-DF4E-4A2E-B155-8C6363886386}"/>
              </a:ext>
            </a:extLst>
          </p:cNvPr>
          <p:cNvSpPr/>
          <p:nvPr/>
        </p:nvSpPr>
        <p:spPr>
          <a:xfrm>
            <a:off x="9840055" y="1974515"/>
            <a:ext cx="1910716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[T_FIEIS]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CB724B-59B2-4838-B520-0075CB1D6636}"/>
              </a:ext>
            </a:extLst>
          </p:cNvPr>
          <p:cNvSpPr/>
          <p:nvPr/>
        </p:nvSpPr>
        <p:spPr>
          <a:xfrm>
            <a:off x="9825420" y="2769533"/>
            <a:ext cx="1910716" cy="862613"/>
          </a:xfrm>
          <a:prstGeom prst="rect">
            <a:avLst/>
          </a:prstGeom>
          <a:ln>
            <a:solidFill>
              <a:srgbClr val="76A5C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565E21-A869-49CA-A24A-0B4C167014F7}"/>
              </a:ext>
            </a:extLst>
          </p:cNvPr>
          <p:cNvSpPr/>
          <p:nvPr/>
        </p:nvSpPr>
        <p:spPr>
          <a:xfrm>
            <a:off x="9825420" y="2913836"/>
            <a:ext cx="190374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Atratividade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E96821-8F66-44C4-AE84-045EE0D8F1F1}"/>
              </a:ext>
            </a:extLst>
          </p:cNvPr>
          <p:cNvSpPr/>
          <p:nvPr/>
        </p:nvSpPr>
        <p:spPr>
          <a:xfrm>
            <a:off x="9825420" y="3159644"/>
            <a:ext cx="1910716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[T_ATRATIVIDADE]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385382-E63B-4057-9597-A73386FAA8AE}"/>
              </a:ext>
            </a:extLst>
          </p:cNvPr>
          <p:cNvSpPr/>
          <p:nvPr/>
        </p:nvSpPr>
        <p:spPr>
          <a:xfrm>
            <a:off x="9818448" y="3957056"/>
            <a:ext cx="1910716" cy="862613"/>
          </a:xfrm>
          <a:prstGeom prst="rect">
            <a:avLst/>
          </a:prstGeom>
          <a:ln>
            <a:solidFill>
              <a:srgbClr val="76A5C8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pt-BR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F5E652-CADB-4F39-AF82-7368508880EE}"/>
              </a:ext>
            </a:extLst>
          </p:cNvPr>
          <p:cNvSpPr/>
          <p:nvPr/>
        </p:nvSpPr>
        <p:spPr>
          <a:xfrm>
            <a:off x="9818448" y="4101359"/>
            <a:ext cx="190374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Sucesso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AA4E3F-F616-48A0-AD8B-2D9A2D9333E1}"/>
              </a:ext>
            </a:extLst>
          </p:cNvPr>
          <p:cNvSpPr/>
          <p:nvPr/>
        </p:nvSpPr>
        <p:spPr>
          <a:xfrm>
            <a:off x="9818448" y="4347166"/>
            <a:ext cx="1910716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pt-B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[T_SUCESSO]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49207" y="5144579"/>
            <a:ext cx="1728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"/>
              </a:rPr>
              <a:t>[T_REEMBOLSO]</a:t>
            </a:r>
          </a:p>
        </p:txBody>
      </p:sp>
    </p:spTree>
    <p:extLst>
      <p:ext uri="{BB962C8B-B14F-4D97-AF65-F5344CB8AC3E}">
        <p14:creationId xmlns:p14="http://schemas.microsoft.com/office/powerpoint/2010/main" val="9661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70512" y="1442037"/>
            <a:ext cx="394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[GRAFICO_CAPTADOS_1_DE_1]</a:t>
            </a:r>
          </a:p>
        </p:txBody>
      </p:sp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Alunos Captados [P_SEM]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pic>
        <p:nvPicPr>
          <p:cNvPr id="99" name="Google Shape;99;p15" descr="image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2791" y="5673778"/>
            <a:ext cx="1189606" cy="118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8;p15"/>
          <p:cNvSpPr txBox="1"/>
          <p:nvPr/>
        </p:nvSpPr>
        <p:spPr>
          <a:xfrm>
            <a:off x="722600" y="1232496"/>
            <a:ext cx="10746800" cy="3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pt-BR" sz="1500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Distribuição das vendas por linha de produto</a:t>
            </a:r>
            <a:endParaRPr sz="1500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004" y="1540577"/>
            <a:ext cx="310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[GRAFICO_CAPTADOS_1_DE_3]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2842" y="1560445"/>
            <a:ext cx="310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[GRAFICO_CAPTADOS_2_DE_3]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32743" y="1540577"/>
            <a:ext cx="310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[GRAFICO_CAPTADOS_3_DE_3]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41152" y="1562044"/>
            <a:ext cx="310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[GRAFICO_CAPTADOS_1_DE_2]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57407" y="1562044"/>
            <a:ext cx="310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[GRAFICO_CAPTADOS_2_DE_2]</a:t>
            </a:r>
          </a:p>
        </p:txBody>
      </p:sp>
    </p:spTree>
    <p:extLst>
      <p:ext uri="{BB962C8B-B14F-4D97-AF65-F5344CB8AC3E}">
        <p14:creationId xmlns:p14="http://schemas.microsoft.com/office/powerpoint/2010/main" val="149506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Receita via QB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pic>
        <p:nvPicPr>
          <p:cNvPr id="99" name="Google Shape;99;p15" descr="image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2791" y="5673778"/>
            <a:ext cx="1189606" cy="118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8;p15"/>
          <p:cNvSpPr txBox="1"/>
          <p:nvPr/>
        </p:nvSpPr>
        <p:spPr>
          <a:xfrm>
            <a:off x="722600" y="1232496"/>
            <a:ext cx="10746800" cy="3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1500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A91EAA-61EC-4EDD-A432-E32A9A1B8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686180"/>
              </p:ext>
            </p:extLst>
          </p:nvPr>
        </p:nvGraphicFramePr>
        <p:xfrm>
          <a:off x="944748" y="1465534"/>
          <a:ext cx="10266588" cy="58123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45371">
                  <a:extLst>
                    <a:ext uri="{9D8B030D-6E8A-4147-A177-3AD203B41FA5}">
                      <a16:colId xmlns:a16="http://schemas.microsoft.com/office/drawing/2014/main" val="2436743420"/>
                    </a:ext>
                  </a:extLst>
                </a:gridCol>
                <a:gridCol w="1688757">
                  <a:extLst>
                    <a:ext uri="{9D8B030D-6E8A-4147-A177-3AD203B41FA5}">
                      <a16:colId xmlns:a16="http://schemas.microsoft.com/office/drawing/2014/main" val="819793140"/>
                    </a:ext>
                  </a:extLst>
                </a:gridCol>
                <a:gridCol w="1721708">
                  <a:extLst>
                    <a:ext uri="{9D8B030D-6E8A-4147-A177-3AD203B41FA5}">
                      <a16:colId xmlns:a16="http://schemas.microsoft.com/office/drawing/2014/main" val="3370449294"/>
                    </a:ext>
                  </a:extLst>
                </a:gridCol>
                <a:gridCol w="1911178">
                  <a:extLst>
                    <a:ext uri="{9D8B030D-6E8A-4147-A177-3AD203B41FA5}">
                      <a16:colId xmlns:a16="http://schemas.microsoft.com/office/drawing/2014/main" val="1094949568"/>
                    </a:ext>
                  </a:extLst>
                </a:gridCol>
                <a:gridCol w="1326292">
                  <a:extLst>
                    <a:ext uri="{9D8B030D-6E8A-4147-A177-3AD203B41FA5}">
                      <a16:colId xmlns:a16="http://schemas.microsoft.com/office/drawing/2014/main" val="1876187650"/>
                    </a:ext>
                  </a:extLst>
                </a:gridCol>
                <a:gridCol w="2273282">
                  <a:extLst>
                    <a:ext uri="{9D8B030D-6E8A-4147-A177-3AD203B41FA5}">
                      <a16:colId xmlns:a16="http://schemas.microsoft.com/office/drawing/2014/main" val="1677126803"/>
                    </a:ext>
                  </a:extLst>
                </a:gridCol>
              </a:tblGrid>
              <a:tr h="871987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Nível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Modalidade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Captados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Proxima Nova"/>
                        </a:rPr>
                        <a:t>Mensalidade Média (R$)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Proxima Nova"/>
                        </a:rPr>
                        <a:t>Desconto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Proxima Nova"/>
                        </a:rPr>
                        <a:t>Médio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Receita</a:t>
                      </a:r>
                    </a:p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Competência* (R$)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248692"/>
                  </a:ext>
                </a:extLst>
              </a:tr>
              <a:tr h="581711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Graduação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Presencial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[N_CAPTADOS_GRADUACAO_PRESENCIAL]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[MENSALIDADE_GRADUACAO_PRESENCIAL]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[DESCONTO_GRADUACAO_PRESENCIAL]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[RECEITA_GRADUACAO_PRESENCIAL]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3590"/>
                  </a:ext>
                </a:extLst>
              </a:tr>
              <a:tr h="581711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Graduação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[LABEL_MODALIDADE_EAD]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Proxima Nova"/>
                        </a:rPr>
                        <a:t>[N_CAPTADOS_GRADUACAO_EAD]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[MENSALIDADE_GRADUACAO_EAD]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[DESCONTO_GRADUACAO_EAD]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[RECEITA_GRADUACAO_EAD]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519764"/>
                  </a:ext>
                </a:extLst>
              </a:tr>
              <a:tr h="581711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Pós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Presencial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Proxima Nova"/>
                        </a:rPr>
                        <a:t>[N_CAPTADOS_POS_PRESENCIAL]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[MENSALIDADE_POS_PRESENCIAL]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[DESCONTO_POS_PRESENCIAL]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[RECEITA_POS_PRESENCIAL]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256301"/>
                  </a:ext>
                </a:extLst>
              </a:tr>
              <a:tr h="581711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Pós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[LABEL_MODALIDADE_EAD]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[N_CAPTADOS_POS_EAD]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[MENSALIDADE_POS_EAD]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[DESCONTO_POS_EAD]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[RECEITA_POS_EAD]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510405"/>
                  </a:ext>
                </a:extLst>
              </a:tr>
              <a:tr h="581711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Outros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latin typeface="Proxima Nova"/>
                        </a:rPr>
                        <a:t>[LABEL_MODALIDADE_OUTROS]</a:t>
                      </a:r>
                      <a:endParaRPr lang="pt-BR" sz="1600" dirty="0"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>
                          <a:latin typeface="Proxima Nova"/>
                        </a:rPr>
                        <a:t>[N_CAPTADOS_OUTROS_EAD]</a:t>
                      </a:r>
                      <a:endParaRPr lang="pt-BR" sz="1600" dirty="0"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[MENSALIDADE_OUTROS_EAD]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[DESCONTO_OUTROS_EAD]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[RECEITA_OUTROS_EAD]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438779"/>
                  </a:ext>
                </a:extLst>
              </a:tr>
              <a:tr h="581711"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[N_CAPTADOS_TOTAL]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[RECEITA_TOTAL]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3322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E6CFEF2-925B-450E-9BAE-3FF81FD53B61}"/>
              </a:ext>
            </a:extLst>
          </p:cNvPr>
          <p:cNvSpPr/>
          <p:nvPr/>
        </p:nvSpPr>
        <p:spPr>
          <a:xfrm>
            <a:off x="944748" y="6126759"/>
            <a:ext cx="98690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old"/>
                <a:cs typeface="Proxima Nova Bold"/>
              </a:rPr>
              <a:t>* Receita que o aluno renderá para a IES em seu lifetime value (30 meses Graduação, 14 meses Pós) </a:t>
            </a:r>
          </a:p>
        </p:txBody>
      </p:sp>
    </p:spTree>
    <p:extLst>
      <p:ext uri="{BB962C8B-B14F-4D97-AF65-F5344CB8AC3E}">
        <p14:creationId xmlns:p14="http://schemas.microsoft.com/office/powerpoint/2010/main" val="44927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8960" y="0"/>
            <a:ext cx="12230960" cy="6858000"/>
          </a:xfrm>
          <a:prstGeom prst="rect">
            <a:avLst/>
          </a:prstGeom>
          <a:solidFill>
            <a:srgbClr val="007A8D"/>
          </a:solidFill>
        </p:spPr>
        <p:txBody>
          <a:bodyPr wrap="none" rtlCol="0" anchor="ctr">
            <a:spAutoFit/>
          </a:bodyPr>
          <a:lstStyle/>
          <a:p>
            <a:pPr algn="ctr"/>
            <a:endParaRPr lang="en-US" sz="2000" b="1" dirty="0">
              <a:solidFill>
                <a:srgbClr val="FDB913"/>
              </a:solidFill>
              <a:latin typeface="Proxima Nova Rg" panose="02000506030000020004" pitchFamily="50" charset="0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660209" y="2700650"/>
            <a:ext cx="6509881" cy="110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noAutofit/>
          </a:bodyPr>
          <a:lstStyle/>
          <a:p>
            <a:pPr>
              <a:buClr>
                <a:srgbClr val="FFFFFF"/>
              </a:buClr>
              <a:buSzPts val="13600"/>
            </a:pPr>
            <a:r>
              <a:rPr lang="en-US" sz="3800" b="1" dirty="0">
                <a:solidFill>
                  <a:srgbClr val="FFFFFF"/>
                </a:solidFill>
                <a:latin typeface="Proxima Nova"/>
                <a:ea typeface="Arial"/>
                <a:cs typeface="Arial"/>
                <a:sym typeface="Proxima Nova"/>
              </a:rPr>
              <a:t>[ASSUNTOS_2]</a:t>
            </a:r>
            <a:endParaRPr sz="3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l="64550"/>
          <a:stretch/>
        </p:blipFill>
        <p:spPr>
          <a:xfrm>
            <a:off x="-19050" y="-104175"/>
            <a:ext cx="3260322" cy="75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3849" y="1202400"/>
            <a:ext cx="868451" cy="869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2909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[TITULO_POTENCIAL_ALUNOS]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8;p15"/>
          <p:cNvSpPr txBox="1"/>
          <p:nvPr/>
        </p:nvSpPr>
        <p:spPr>
          <a:xfrm>
            <a:off x="722600" y="1232496"/>
            <a:ext cx="10746800" cy="3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1500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43574D-298F-44F6-AA81-BFDD0DDCE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522790"/>
              </p:ext>
            </p:extLst>
          </p:nvPr>
        </p:nvGraphicFramePr>
        <p:xfrm>
          <a:off x="408160" y="1803207"/>
          <a:ext cx="11293513" cy="3048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3359">
                  <a:extLst>
                    <a:ext uri="{9D8B030D-6E8A-4147-A177-3AD203B41FA5}">
                      <a16:colId xmlns:a16="http://schemas.microsoft.com/office/drawing/2014/main" val="1945925129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1140193802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4229106455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1716550266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3767361439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236843665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2175665741"/>
                    </a:ext>
                  </a:extLst>
                </a:gridCol>
              </a:tblGrid>
              <a:tr h="45794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Visitas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Atratividade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Ordens Geradas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Sucesso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Ordens Pagas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Conversão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659071"/>
                  </a:ext>
                </a:extLst>
              </a:tr>
              <a:tr h="45794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[POTENCIAL_SEM_1]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[POTENCIAL_VISITAS_1]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[POTENCIAL_ATRATIVIDADE_1]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[POTENCIAL_ORDENS_1]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[POTENCIAL_SUCESSO_1]</a:t>
                      </a:r>
                      <a:endParaRPr lang="pt-BR" sz="1600" dirty="0">
                        <a:solidFill>
                          <a:schemeClr val="tx1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[POTENCIAL_PAGOS_1]</a:t>
                      </a:r>
                      <a:endParaRPr lang="pt-BR" sz="1600" b="1" dirty="0"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[POTENCIAL_CONVERSAO_1]</a:t>
                      </a:r>
                      <a:endParaRPr lang="pt-BR" sz="1600" dirty="0">
                        <a:solidFill>
                          <a:schemeClr val="tx1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983329"/>
                  </a:ext>
                </a:extLst>
              </a:tr>
              <a:tr h="45794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[POTENCIAL_SEM_2]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[POTENCIAL_VISITAS_2]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Proxima Nova"/>
                        </a:rPr>
                        <a:t>[POTENCIAL_ATRATIVIDADE_2]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[POTENCIAL_ORDENS_2]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Proxima Nova"/>
                        </a:rPr>
                        <a:t>[POTENCIAL_SUCESSO_2]</a:t>
                      </a:r>
                      <a:endParaRPr lang="pt-BR" sz="1600" dirty="0">
                        <a:solidFill>
                          <a:schemeClr val="tx1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[POTENCIAL_PAGOS_2]</a:t>
                      </a:r>
                      <a:endParaRPr lang="pt-BR" sz="1600" b="1" dirty="0"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Proxima Nova"/>
                        </a:rPr>
                        <a:t>[POTENCIAL_CONVERSAO_2]</a:t>
                      </a:r>
                      <a:endParaRPr lang="pt-BR" sz="1600" dirty="0">
                        <a:solidFill>
                          <a:schemeClr val="tx1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866039"/>
                  </a:ext>
                </a:extLst>
              </a:tr>
              <a:tr h="457946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latin typeface="Proxima Nova"/>
                        </a:rPr>
                        <a:t>[POTENCIAL_SEM_3]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latin typeface="Proxima Nova"/>
                        </a:rPr>
                        <a:t>[POTENCIAL_VISITAS_3]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dirty="0">
                          <a:latin typeface="Proxima Nova"/>
                        </a:rPr>
                        <a:t>[POTENCIAL_ATRATIVIDADE_3]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latin typeface="Proxima Nova"/>
                        </a:rPr>
                        <a:t>[POTENCIAL_ORDENS_3]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dirty="0">
                          <a:latin typeface="Proxima Nova"/>
                        </a:rPr>
                        <a:t>[POTENCIAL_SUCESSO_3]</a:t>
                      </a:r>
                      <a:endParaRPr lang="pt-BR" sz="1600" b="0" dirty="0">
                        <a:solidFill>
                          <a:srgbClr val="FF0000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latin typeface="Proxima Nova"/>
                        </a:rPr>
                        <a:t>[POTENCIAL_PAGOS_3]</a:t>
                      </a:r>
                      <a:endParaRPr lang="pt-BR" sz="1600" b="0" dirty="0">
                        <a:solidFill>
                          <a:srgbClr val="FF0000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dirty="0">
                          <a:latin typeface="Proxima Nova"/>
                        </a:rPr>
                        <a:t>[POTENCIAL_CONVERSAO_3]</a:t>
                      </a:r>
                      <a:endParaRPr lang="pt-BR" sz="1600" b="0" dirty="0">
                        <a:solidFill>
                          <a:schemeClr val="tx1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19677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DEAC6D-6DA3-464E-A815-66B1E7CC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182444"/>
              </p:ext>
            </p:extLst>
          </p:nvPr>
        </p:nvGraphicFramePr>
        <p:xfrm>
          <a:off x="5733535" y="4909710"/>
          <a:ext cx="5968137" cy="1524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969148">
                  <a:extLst>
                    <a:ext uri="{9D8B030D-6E8A-4147-A177-3AD203B41FA5}">
                      <a16:colId xmlns:a16="http://schemas.microsoft.com/office/drawing/2014/main" val="3768934012"/>
                    </a:ext>
                  </a:extLst>
                </a:gridCol>
                <a:gridCol w="2998989">
                  <a:extLst>
                    <a:ext uri="{9D8B030D-6E8A-4147-A177-3AD203B41FA5}">
                      <a16:colId xmlns:a16="http://schemas.microsoft.com/office/drawing/2014/main" val="2361658967"/>
                    </a:ext>
                  </a:extLst>
                </a:gridCol>
              </a:tblGrid>
              <a:tr h="701396">
                <a:tc>
                  <a:txBody>
                    <a:bodyPr/>
                    <a:lstStyle/>
                    <a:p>
                      <a:pPr algn="r"/>
                      <a:r>
                        <a:rPr lang="pt-BR" sz="2000" dirty="0"/>
                        <a:t>Potencial Realizado (R$)</a:t>
                      </a:r>
                      <a:endParaRPr lang="pt-BR" sz="2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200" dirty="0"/>
                        <a:t>[POTENCIAL_REALIZADO]</a:t>
                      </a:r>
                      <a:endParaRPr lang="pt-BR" sz="2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822012"/>
                  </a:ext>
                </a:extLst>
              </a:tr>
              <a:tr h="701396">
                <a:tc>
                  <a:txBody>
                    <a:bodyPr/>
                    <a:lstStyle/>
                    <a:p>
                      <a:pPr algn="r"/>
                      <a:r>
                        <a:rPr lang="pt-BR" sz="2000" dirty="0"/>
                        <a:t>[T_POTENCIAL_NAO_REALIZADO]</a:t>
                      </a:r>
                      <a:endParaRPr lang="pt-BR" sz="2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2200" dirty="0">
                          <a:solidFill>
                            <a:srgbClr val="FF0000"/>
                          </a:solidFill>
                        </a:rPr>
                        <a:t>[POTENCIAL_NAO_REALIZADO]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632311"/>
                  </a:ext>
                </a:extLst>
              </a:tr>
            </a:tbl>
          </a:graphicData>
        </a:graphic>
      </p:graphicFrame>
      <p:sp>
        <p:nvSpPr>
          <p:cNvPr id="7" name="Google Shape;124;p16">
            <a:extLst>
              <a:ext uri="{FF2B5EF4-FFF2-40B4-BE49-F238E27FC236}">
                <a16:creationId xmlns:a16="http://schemas.microsoft.com/office/drawing/2014/main" id="{560DED13-40C2-45E9-96E6-76FC8F974EE3}"/>
              </a:ext>
            </a:extLst>
          </p:cNvPr>
          <p:cNvSpPr txBox="1"/>
          <p:nvPr/>
        </p:nvSpPr>
        <p:spPr>
          <a:xfrm>
            <a:off x="399245" y="5769736"/>
            <a:ext cx="4481848" cy="64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sz="1200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O potencial não realizado manteve a mesma proporção de alunos e mensalidades das linhas de produto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65838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390300" y="424290"/>
            <a:ext cx="11411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/>
            <a:r>
              <a:rPr lang="pt-BR" sz="3800" b="1" dirty="0">
                <a:solidFill>
                  <a:srgbClr val="003D52"/>
                </a:solidFill>
                <a:latin typeface="Proxima Nova Bold"/>
                <a:ea typeface="Open Sans"/>
                <a:cs typeface="Proxima Nova Bold"/>
                <a:sym typeface="Open Sans"/>
              </a:rPr>
              <a:t>[TITULO_POTENCIAL_ALUNOS_2]</a:t>
            </a:r>
            <a:endParaRPr sz="3800" b="1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pic>
        <p:nvPicPr>
          <p:cNvPr id="99" name="Google Shape;99;p15" descr="image5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2791" y="5673778"/>
            <a:ext cx="1189606" cy="118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6822400"/>
            <a:ext cx="12192000" cy="36000"/>
          </a:xfrm>
          <a:prstGeom prst="rect">
            <a:avLst/>
          </a:prstGeom>
          <a:gradFill>
            <a:gsLst>
              <a:gs pos="0">
                <a:srgbClr val="18ACC4"/>
              </a:gs>
              <a:gs pos="50000">
                <a:srgbClr val="18ACC4"/>
              </a:gs>
              <a:gs pos="100000">
                <a:srgbClr val="FC9F00"/>
              </a:gs>
            </a:gsLst>
            <a:lin ang="10800025" scaled="0"/>
          </a:gradFill>
          <a:ln>
            <a:noFill/>
          </a:ln>
        </p:spPr>
        <p:txBody>
          <a:bodyPr spcFirstLastPara="1" wrap="square" lIns="30464" tIns="30464" rIns="30464" bIns="30464" anchor="ctr" anchorCtr="0">
            <a:noAutofit/>
          </a:bodyPr>
          <a:lstStyle/>
          <a:p>
            <a:pPr algn="ctr">
              <a:buClr>
                <a:srgbClr val="FFFFFF"/>
              </a:buClr>
              <a:buSzPts val="2800"/>
            </a:pPr>
            <a:endParaRPr sz="19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8;p15"/>
          <p:cNvSpPr txBox="1"/>
          <p:nvPr/>
        </p:nvSpPr>
        <p:spPr>
          <a:xfrm>
            <a:off x="722600" y="1232496"/>
            <a:ext cx="10746800" cy="3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t" anchorCtr="0">
            <a:noAutofit/>
          </a:bodyPr>
          <a:lstStyle/>
          <a:p>
            <a:pPr algn="ctr">
              <a:lnSpc>
                <a:spcPct val="115000"/>
              </a:lnSpc>
            </a:pPr>
            <a:endParaRPr sz="1500" dirty="0">
              <a:solidFill>
                <a:srgbClr val="003D52"/>
              </a:solidFill>
              <a:latin typeface="Proxima Nova Bold"/>
              <a:ea typeface="Open Sans"/>
              <a:cs typeface="Proxima Nova Bold"/>
              <a:sym typeface="Open San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443574D-298F-44F6-AA81-BFDD0DDCE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84331"/>
              </p:ext>
            </p:extLst>
          </p:nvPr>
        </p:nvGraphicFramePr>
        <p:xfrm>
          <a:off x="408160" y="1803207"/>
          <a:ext cx="11293513" cy="3048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3359">
                  <a:extLst>
                    <a:ext uri="{9D8B030D-6E8A-4147-A177-3AD203B41FA5}">
                      <a16:colId xmlns:a16="http://schemas.microsoft.com/office/drawing/2014/main" val="1945925129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1140193802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4008230963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1716550266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3649029728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236843665"/>
                    </a:ext>
                  </a:extLst>
                </a:gridCol>
                <a:gridCol w="1613359">
                  <a:extLst>
                    <a:ext uri="{9D8B030D-6E8A-4147-A177-3AD203B41FA5}">
                      <a16:colId xmlns:a16="http://schemas.microsoft.com/office/drawing/2014/main" val="2175665741"/>
                    </a:ext>
                  </a:extLst>
                </a:gridCol>
              </a:tblGrid>
              <a:tr h="45794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Visitas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Atratividade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Ordens Geradas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Sucesso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Ordens Pagas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Conversão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659071"/>
                  </a:ext>
                </a:extLst>
              </a:tr>
              <a:tr h="45794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[POTENCIAL_2_SEM_1]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[POTENCIAL_2_VISITAS_1]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[POTENCIAL_2_ATRATIVIDADE_1]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[POTENCIAL_2_ORDENS_1]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[POTENCIAL_2_SUCESSO_1]</a:t>
                      </a:r>
                      <a:endParaRPr lang="pt-BR" sz="1600" dirty="0">
                        <a:solidFill>
                          <a:schemeClr val="tx1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[POTENCIAL_2_PAGOS_1]</a:t>
                      </a:r>
                      <a:endParaRPr lang="pt-BR" sz="1600" b="1" dirty="0"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[POTENCIAL_2_CONVERSAO_1]</a:t>
                      </a:r>
                      <a:endParaRPr lang="pt-BR" sz="1600" dirty="0">
                        <a:solidFill>
                          <a:schemeClr val="tx1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983329"/>
                  </a:ext>
                </a:extLst>
              </a:tr>
              <a:tr h="457946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[POTENCIAL_2_SEM_2]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latin typeface="Proxima Nova"/>
                        </a:rPr>
                        <a:t>[POTENCIAL_2_VISITAS_2]</a:t>
                      </a:r>
                      <a:endParaRPr lang="pt-BR" sz="1600" dirty="0"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Proxima Nova"/>
                        </a:rPr>
                        <a:t>[POTENCIAL_2_ATRATIVIDADE_2]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[POTENCIAL_2_ORDENS_2]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Proxima Nova"/>
                        </a:rPr>
                        <a:t>[POTENCIAL_2_SUCESSO_2]</a:t>
                      </a:r>
                      <a:endParaRPr lang="pt-BR" sz="1600" dirty="0">
                        <a:solidFill>
                          <a:schemeClr val="tx1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Proxima Nova"/>
                        </a:rPr>
                        <a:t>[POTENCIAL_2_PAGOS_2]</a:t>
                      </a:r>
                      <a:endParaRPr lang="pt-BR" sz="1600" b="1" dirty="0"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Proxima Nova"/>
                        </a:rPr>
                        <a:t>[POTENCIAL_2_CONVERSAO_2]</a:t>
                      </a:r>
                      <a:endParaRPr lang="pt-BR" sz="1600" dirty="0">
                        <a:solidFill>
                          <a:schemeClr val="tx1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866039"/>
                  </a:ext>
                </a:extLst>
              </a:tr>
              <a:tr h="457946"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latin typeface="Proxima Nova"/>
                        </a:rPr>
                        <a:t>[POTENCIAL_2_SEM_3]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latin typeface="Proxima Nova"/>
                        </a:rPr>
                        <a:t>[POTENCIAL_2_VISITAS_3]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dirty="0">
                          <a:latin typeface="Proxima Nova"/>
                        </a:rPr>
                        <a:t>[POTENCIAL_2_ATRATIVIDADE_3]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latin typeface="Proxima Nova"/>
                        </a:rPr>
                        <a:t>[POTENCIAL_2_ORDENS_3]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dirty="0">
                          <a:latin typeface="Proxima Nova"/>
                        </a:rPr>
                        <a:t>[POTENCIAL_2_SUCESSO_3]</a:t>
                      </a:r>
                      <a:endParaRPr lang="pt-BR" sz="1600" b="0" dirty="0">
                        <a:solidFill>
                          <a:srgbClr val="FF0000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dirty="0">
                          <a:latin typeface="Proxima Nova"/>
                        </a:rPr>
                        <a:t>[POTENCIAL_2_PAGOS_3]</a:t>
                      </a:r>
                      <a:endParaRPr lang="pt-BR" sz="1600" b="0" dirty="0">
                        <a:solidFill>
                          <a:srgbClr val="FF0000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dirty="0">
                          <a:latin typeface="Proxima Nova"/>
                        </a:rPr>
                        <a:t>[POTENCIAL_2_CONVERSAO_3]</a:t>
                      </a:r>
                      <a:endParaRPr lang="pt-BR" sz="1600" b="0" dirty="0">
                        <a:solidFill>
                          <a:schemeClr val="tx1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19677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0DEAC6D-6DA3-464E-A815-66B1E7CC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328194"/>
              </p:ext>
            </p:extLst>
          </p:nvPr>
        </p:nvGraphicFramePr>
        <p:xfrm>
          <a:off x="5997146" y="4910836"/>
          <a:ext cx="5704524" cy="118422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3289720">
                  <a:extLst>
                    <a:ext uri="{9D8B030D-6E8A-4147-A177-3AD203B41FA5}">
                      <a16:colId xmlns:a16="http://schemas.microsoft.com/office/drawing/2014/main" val="3768934012"/>
                    </a:ext>
                  </a:extLst>
                </a:gridCol>
                <a:gridCol w="2414804">
                  <a:extLst>
                    <a:ext uri="{9D8B030D-6E8A-4147-A177-3AD203B41FA5}">
                      <a16:colId xmlns:a16="http://schemas.microsoft.com/office/drawing/2014/main" val="2361658967"/>
                    </a:ext>
                  </a:extLst>
                </a:gridCol>
              </a:tblGrid>
              <a:tr h="592112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Proxima Nova"/>
                        </a:rPr>
                        <a:t>Potencial Realizado (R$)</a:t>
                      </a:r>
                      <a:endParaRPr lang="pt-BR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Proxima Nova"/>
                        </a:rPr>
                        <a:t>[POTENCIAL_2_REALIZADO]</a:t>
                      </a:r>
                      <a:endParaRPr lang="pt-BR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Proxima Nov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822012"/>
                  </a:ext>
                </a:extLst>
              </a:tr>
              <a:tr h="592112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Proxima Nova"/>
                        </a:rPr>
                        <a:t>[T_POTENCIAL_2_NAO_REALIZADO]</a:t>
                      </a:r>
                      <a:endParaRPr lang="pt-BR" sz="1600" b="1" dirty="0">
                        <a:solidFill>
                          <a:srgbClr val="FF0000"/>
                        </a:solidFill>
                        <a:latin typeface="Proxima Nov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solidFill>
                            <a:srgbClr val="FF0000"/>
                          </a:solidFill>
                          <a:latin typeface="Proxima Nova"/>
                        </a:rPr>
                        <a:t>[POTENCIAL_2_NAO_REALIZADO]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632311"/>
                  </a:ext>
                </a:extLst>
              </a:tr>
            </a:tbl>
          </a:graphicData>
        </a:graphic>
      </p:graphicFrame>
      <p:sp>
        <p:nvSpPr>
          <p:cNvPr id="10" name="Google Shape;124;p16">
            <a:extLst>
              <a:ext uri="{FF2B5EF4-FFF2-40B4-BE49-F238E27FC236}">
                <a16:creationId xmlns:a16="http://schemas.microsoft.com/office/drawing/2014/main" id="{F8EF98F0-49A1-40E4-A892-28A72124686E}"/>
              </a:ext>
            </a:extLst>
          </p:cNvPr>
          <p:cNvSpPr txBox="1"/>
          <p:nvPr/>
        </p:nvSpPr>
        <p:spPr>
          <a:xfrm>
            <a:off x="399245" y="5769736"/>
            <a:ext cx="4481848" cy="64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44" tIns="60944" rIns="60944" bIns="60944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sz="1200" dirty="0">
                <a:solidFill>
                  <a:srgbClr val="003D52"/>
                </a:solidFill>
                <a:latin typeface="Open Sans"/>
                <a:ea typeface="Open Sans"/>
                <a:cs typeface="Open Sans"/>
                <a:sym typeface="Open Sans"/>
              </a:rPr>
              <a:t>O potencial não realizado manteve a mesma proporção de alunos e mensalidades das linhas de produto</a:t>
            </a:r>
            <a:endParaRPr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6533240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ctr">
          <a:defRPr sz="2000" b="1" dirty="0" smtClean="0">
            <a:solidFill>
              <a:srgbClr val="FDB913"/>
            </a:solidFill>
            <a:latin typeface="Proxima Nova Rg" panose="02000506030000020004" pitchFamily="50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18309</TotalTime>
  <Words>2352</Words>
  <Application>Microsoft Office PowerPoint</Application>
  <PresentationFormat>Widescreen</PresentationFormat>
  <Paragraphs>293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Helvetica Neue</vt:lpstr>
      <vt:lpstr>Open Sans</vt:lpstr>
      <vt:lpstr>Proxima Nova</vt:lpstr>
      <vt:lpstr>Proxima Nova Bold</vt:lpstr>
      <vt:lpstr>Proxima Nova Rg</vt:lpstr>
      <vt:lpstr>Proxima Nova Semibold</vt:lpstr>
      <vt:lpstr>Wingdings</vt:lpstr>
      <vt:lpstr>Presentation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Guilherme Fonseca</dc:creator>
  <cp:lastModifiedBy>Joao</cp:lastModifiedBy>
  <cp:revision>1403</cp:revision>
  <cp:lastPrinted>2016-03-31T21:16:26Z</cp:lastPrinted>
  <dcterms:created xsi:type="dcterms:W3CDTF">2016-03-29T16:53:25Z</dcterms:created>
  <dcterms:modified xsi:type="dcterms:W3CDTF">2019-04-11T14:42:44Z</dcterms:modified>
</cp:coreProperties>
</file>